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5125700" cy="106934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Calibri"/>
        <a:ea typeface="Calibri"/>
        <a:cs typeface="Calibri"/>
        <a:sym typeface="Calibri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/>
      <a:tcStyle>
        <a:tcBdr/>
        <a:fill>
          <a:solidFill>
            <a:srgbClr val="E8ECF4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/>
      <a:tcStyle>
        <a:tcBdr/>
        <a:fill>
          <a:solidFill>
            <a:srgbClr val="EFF3E9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/>
      <a:tcStyle>
        <a:tcBdr/>
        <a:fill>
          <a:solidFill>
            <a:srgbClr val="FDEEE8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9"/>
  </p:normalViewPr>
  <p:slideViewPr>
    <p:cSldViewPr snapToGrid="0" snapToObjects="1">
      <p:cViewPr>
        <p:scale>
          <a:sx n="158" d="100"/>
          <a:sy n="158" d="100"/>
        </p:scale>
        <p:origin x="160" y="-4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63" name="Shape 6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Helvetica Neue"/>
      </a:defRPr>
    </a:lvl1pPr>
    <a:lvl2pPr indent="228600" latinLnBrk="0">
      <a:defRPr sz="1200">
        <a:latin typeface="+mn-lt"/>
        <a:ea typeface="+mn-ea"/>
        <a:cs typeface="+mn-cs"/>
        <a:sym typeface="Helvetica Neue"/>
      </a:defRPr>
    </a:lvl2pPr>
    <a:lvl3pPr indent="457200" latinLnBrk="0">
      <a:defRPr sz="1200">
        <a:latin typeface="+mn-lt"/>
        <a:ea typeface="+mn-ea"/>
        <a:cs typeface="+mn-cs"/>
        <a:sym typeface="Helvetica Neue"/>
      </a:defRPr>
    </a:lvl3pPr>
    <a:lvl4pPr indent="685800" latinLnBrk="0">
      <a:defRPr sz="1200">
        <a:latin typeface="+mn-lt"/>
        <a:ea typeface="+mn-ea"/>
        <a:cs typeface="+mn-cs"/>
        <a:sym typeface="Helvetica Neue"/>
      </a:defRPr>
    </a:lvl4pPr>
    <a:lvl5pPr indent="914400" latinLnBrk="0">
      <a:defRPr sz="1200">
        <a:latin typeface="+mn-lt"/>
        <a:ea typeface="+mn-ea"/>
        <a:cs typeface="+mn-cs"/>
        <a:sym typeface="Helvetica Neue"/>
      </a:defRPr>
    </a:lvl5pPr>
    <a:lvl6pPr indent="1143000" latinLnBrk="0">
      <a:defRPr sz="1200">
        <a:latin typeface="+mn-lt"/>
        <a:ea typeface="+mn-ea"/>
        <a:cs typeface="+mn-cs"/>
        <a:sym typeface="Helvetica Neue"/>
      </a:defRPr>
    </a:lvl6pPr>
    <a:lvl7pPr indent="1371600" latinLnBrk="0">
      <a:defRPr sz="1200">
        <a:latin typeface="+mn-lt"/>
        <a:ea typeface="+mn-ea"/>
        <a:cs typeface="+mn-cs"/>
        <a:sym typeface="Helvetica Neue"/>
      </a:defRPr>
    </a:lvl7pPr>
    <a:lvl8pPr indent="1600200" latinLnBrk="0">
      <a:defRPr sz="1200">
        <a:latin typeface="+mn-lt"/>
        <a:ea typeface="+mn-ea"/>
        <a:cs typeface="+mn-cs"/>
        <a:sym typeface="Helvetica Neue"/>
      </a:defRPr>
    </a:lvl8pPr>
    <a:lvl9pPr indent="1828800" latinLnBrk="0">
      <a:defRPr sz="1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o do Título"/>
          <p:cNvSpPr txBox="1">
            <a:spLocks noGrp="1"/>
          </p:cNvSpPr>
          <p:nvPr>
            <p:ph type="title"/>
          </p:nvPr>
        </p:nvSpPr>
        <p:spPr>
          <a:xfrm>
            <a:off x="1134426" y="3314953"/>
            <a:ext cx="12856846" cy="2245615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Texto do Título</a:t>
            </a:r>
          </a:p>
        </p:txBody>
      </p:sp>
      <p:sp>
        <p:nvSpPr>
          <p:cNvPr id="13" name="Nível de Corpo Um…"/>
          <p:cNvSpPr txBox="1">
            <a:spLocks noGrp="1"/>
          </p:cNvSpPr>
          <p:nvPr>
            <p:ph type="body" sz="quarter" idx="1"/>
          </p:nvPr>
        </p:nvSpPr>
        <p:spPr>
          <a:xfrm>
            <a:off x="2268854" y="5988303"/>
            <a:ext cx="10587992" cy="267335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14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o do Título"/>
          <p:cNvSpPr txBox="1">
            <a:spLocks noGrp="1"/>
          </p:cNvSpPr>
          <p:nvPr>
            <p:ph type="title"/>
          </p:nvPr>
        </p:nvSpPr>
        <p:spPr>
          <a:xfrm>
            <a:off x="10037342" y="153178"/>
            <a:ext cx="5119370" cy="95758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Texto do Título</a:t>
            </a:r>
          </a:p>
        </p:txBody>
      </p:sp>
      <p:sp>
        <p:nvSpPr>
          <p:cNvPr id="22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756284" y="2459482"/>
            <a:ext cx="13613132" cy="705764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23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Content 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o do Título"/>
          <p:cNvSpPr txBox="1">
            <a:spLocks noGrp="1"/>
          </p:cNvSpPr>
          <p:nvPr>
            <p:ph type="title"/>
          </p:nvPr>
        </p:nvSpPr>
        <p:spPr>
          <a:xfrm>
            <a:off x="10037342" y="153178"/>
            <a:ext cx="5119370" cy="95758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Texto do Título</a:t>
            </a:r>
          </a:p>
        </p:txBody>
      </p:sp>
      <p:sp>
        <p:nvSpPr>
          <p:cNvPr id="31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756284" y="2459482"/>
            <a:ext cx="13613132" cy="705764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32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Texto do Título"/>
          <p:cNvSpPr txBox="1">
            <a:spLocks noGrp="1"/>
          </p:cNvSpPr>
          <p:nvPr>
            <p:ph type="title"/>
          </p:nvPr>
        </p:nvSpPr>
        <p:spPr>
          <a:xfrm>
            <a:off x="10037342" y="153178"/>
            <a:ext cx="5119370" cy="95758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Texto do Título</a:t>
            </a:r>
          </a:p>
        </p:txBody>
      </p:sp>
      <p:sp>
        <p:nvSpPr>
          <p:cNvPr id="40" name="Nível de Corpo Um…"/>
          <p:cNvSpPr txBox="1">
            <a:spLocks noGrp="1"/>
          </p:cNvSpPr>
          <p:nvPr>
            <p:ph type="body" sz="half" idx="1"/>
          </p:nvPr>
        </p:nvSpPr>
        <p:spPr>
          <a:xfrm>
            <a:off x="756284" y="2459482"/>
            <a:ext cx="6579680" cy="7057644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41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o do Título"/>
          <p:cNvSpPr txBox="1">
            <a:spLocks noGrp="1"/>
          </p:cNvSpPr>
          <p:nvPr>
            <p:ph type="title"/>
          </p:nvPr>
        </p:nvSpPr>
        <p:spPr>
          <a:xfrm>
            <a:off x="10037342" y="153178"/>
            <a:ext cx="5119370" cy="95758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t>Texto do Título</a:t>
            </a:r>
          </a:p>
        </p:txBody>
      </p:sp>
      <p:sp>
        <p:nvSpPr>
          <p:cNvPr id="49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Número do Slide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‹nº›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k object 16"/>
          <p:cNvSpPr/>
          <p:nvPr/>
        </p:nvSpPr>
        <p:spPr>
          <a:xfrm>
            <a:off x="-1" y="-1"/>
            <a:ext cx="15120012" cy="10692005"/>
          </a:xfrm>
          <a:prstGeom prst="rect">
            <a:avLst/>
          </a:prstGeom>
          <a:solidFill>
            <a:srgbClr val="1D8CD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" name="Texto do Título"/>
          <p:cNvSpPr txBox="1">
            <a:spLocks noGrp="1"/>
          </p:cNvSpPr>
          <p:nvPr>
            <p:ph type="title"/>
          </p:nvPr>
        </p:nvSpPr>
        <p:spPr>
          <a:xfrm>
            <a:off x="756285" y="428231"/>
            <a:ext cx="13613130" cy="206689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Texto do Título</a:t>
            </a:r>
          </a:p>
        </p:txBody>
      </p:sp>
      <p:sp>
        <p:nvSpPr>
          <p:cNvPr id="4" name="Nível de Corpo Um…"/>
          <p:cNvSpPr txBox="1">
            <a:spLocks noGrp="1"/>
          </p:cNvSpPr>
          <p:nvPr>
            <p:ph type="body" idx="1"/>
          </p:nvPr>
        </p:nvSpPr>
        <p:spPr>
          <a:xfrm>
            <a:off x="756285" y="2495126"/>
            <a:ext cx="13613130" cy="819827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/>
          <a:lstStyle/>
          <a:p>
            <a:r>
              <a:t>Nível de Corpo Um</a:t>
            </a:r>
          </a:p>
          <a:p>
            <a:pPr lvl="1"/>
            <a:r>
              <a:t>Nível de Corpo Dois</a:t>
            </a:r>
          </a:p>
          <a:p>
            <a:pPr lvl="2"/>
            <a:r>
              <a:t>Nível de Corpo Três</a:t>
            </a:r>
          </a:p>
          <a:p>
            <a:pPr lvl="3"/>
            <a:r>
              <a:t>Nível de Corpo Quatro</a:t>
            </a:r>
          </a:p>
          <a:p>
            <a:pPr lvl="4"/>
            <a:r>
              <a:t>Nível de Corpo Cinco</a:t>
            </a:r>
          </a:p>
        </p:txBody>
      </p:sp>
      <p:sp>
        <p:nvSpPr>
          <p:cNvPr id="5" name="Número do Slide"/>
          <p:cNvSpPr txBox="1">
            <a:spLocks noGrp="1"/>
          </p:cNvSpPr>
          <p:nvPr>
            <p:ph type="sldNum" sz="quarter" idx="2"/>
          </p:nvPr>
        </p:nvSpPr>
        <p:spPr>
          <a:xfrm>
            <a:off x="14102442" y="9944861"/>
            <a:ext cx="266974" cy="279401"/>
          </a:xfrm>
          <a:prstGeom prst="rect">
            <a:avLst/>
          </a:prstGeom>
          <a:ln w="12700">
            <a:miter lim="400000"/>
          </a:ln>
        </p:spPr>
        <p:txBody>
          <a:bodyPr wrap="none" lIns="0" tIns="0" rIns="0" bIns="0">
            <a:spAutoFit/>
          </a:bodyPr>
          <a:lstStyle>
            <a:lvl1pPr algn="r">
              <a:defRPr>
                <a:solidFill>
                  <a:srgbClr val="888888"/>
                </a:solidFill>
                <a:latin typeface="+mj-lt"/>
                <a:ea typeface="+mj-ea"/>
                <a:cs typeface="+mj-cs"/>
                <a:sym typeface="Helvetica"/>
              </a:defRPr>
            </a:lvl1pPr>
          </a:lstStyle>
          <a:p>
            <a:fld id="{86CB4B4D-7CA3-9044-876B-883B54F8677D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ransition spd="med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100" b="0" i="0" u="none" strike="noStrike" cap="none" spc="0" baseline="0">
          <a:ln>
            <a:noFill/>
          </a:ln>
          <a:solidFill>
            <a:srgbClr val="FFFFFF"/>
          </a:solidFill>
          <a:uFillTx/>
          <a:latin typeface="HACKED"/>
          <a:ea typeface="HACKED"/>
          <a:cs typeface="HACKED"/>
          <a:sym typeface="HACKED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100" b="0" i="0" u="none" strike="noStrike" cap="none" spc="0" baseline="0">
          <a:ln>
            <a:noFill/>
          </a:ln>
          <a:solidFill>
            <a:srgbClr val="FFFFFF"/>
          </a:solidFill>
          <a:uFillTx/>
          <a:latin typeface="HACKED"/>
          <a:ea typeface="HACKED"/>
          <a:cs typeface="HACKED"/>
          <a:sym typeface="HACKED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100" b="0" i="0" u="none" strike="noStrike" cap="none" spc="0" baseline="0">
          <a:ln>
            <a:noFill/>
          </a:ln>
          <a:solidFill>
            <a:srgbClr val="FFFFFF"/>
          </a:solidFill>
          <a:uFillTx/>
          <a:latin typeface="HACKED"/>
          <a:ea typeface="HACKED"/>
          <a:cs typeface="HACKED"/>
          <a:sym typeface="HACKED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100" b="0" i="0" u="none" strike="noStrike" cap="none" spc="0" baseline="0">
          <a:ln>
            <a:noFill/>
          </a:ln>
          <a:solidFill>
            <a:srgbClr val="FFFFFF"/>
          </a:solidFill>
          <a:uFillTx/>
          <a:latin typeface="HACKED"/>
          <a:ea typeface="HACKED"/>
          <a:cs typeface="HACKED"/>
          <a:sym typeface="HACKED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100" b="0" i="0" u="none" strike="noStrike" cap="none" spc="0" baseline="0">
          <a:ln>
            <a:noFill/>
          </a:ln>
          <a:solidFill>
            <a:srgbClr val="FFFFFF"/>
          </a:solidFill>
          <a:uFillTx/>
          <a:latin typeface="HACKED"/>
          <a:ea typeface="HACKED"/>
          <a:cs typeface="HACKED"/>
          <a:sym typeface="HACKED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100" b="0" i="0" u="none" strike="noStrike" cap="none" spc="0" baseline="0">
          <a:ln>
            <a:noFill/>
          </a:ln>
          <a:solidFill>
            <a:srgbClr val="FFFFFF"/>
          </a:solidFill>
          <a:uFillTx/>
          <a:latin typeface="HACKED"/>
          <a:ea typeface="HACKED"/>
          <a:cs typeface="HACKED"/>
          <a:sym typeface="HACKED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100" b="0" i="0" u="none" strike="noStrike" cap="none" spc="0" baseline="0">
          <a:ln>
            <a:noFill/>
          </a:ln>
          <a:solidFill>
            <a:srgbClr val="FFFFFF"/>
          </a:solidFill>
          <a:uFillTx/>
          <a:latin typeface="HACKED"/>
          <a:ea typeface="HACKED"/>
          <a:cs typeface="HACKED"/>
          <a:sym typeface="HACKED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100" b="0" i="0" u="none" strike="noStrike" cap="none" spc="0" baseline="0">
          <a:ln>
            <a:noFill/>
          </a:ln>
          <a:solidFill>
            <a:srgbClr val="FFFFFF"/>
          </a:solidFill>
          <a:uFillTx/>
          <a:latin typeface="HACKED"/>
          <a:ea typeface="HACKED"/>
          <a:cs typeface="HACKED"/>
          <a:sym typeface="HACKED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100" b="0" i="0" u="none" strike="noStrike" cap="none" spc="0" baseline="0">
          <a:ln>
            <a:noFill/>
          </a:ln>
          <a:solidFill>
            <a:srgbClr val="FFFFFF"/>
          </a:solidFill>
          <a:uFillTx/>
          <a:latin typeface="HACKED"/>
          <a:ea typeface="HACKED"/>
          <a:cs typeface="HACKED"/>
          <a:sym typeface="HACKED"/>
        </a:defRPr>
      </a:lvl9pPr>
    </p:titleStyle>
    <p:body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1pPr>
      <a:lvl2pPr marL="0" marR="0" indent="457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2pPr>
      <a:lvl3pPr marL="0" marR="0" indent="914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3pPr>
      <a:lvl4pPr marL="0" marR="0" indent="1371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4pPr>
      <a:lvl5pPr marL="0" marR="0" indent="18288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5pPr>
      <a:lvl6pPr marL="0" marR="0" indent="22860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6pPr>
      <a:lvl7pPr marL="0" marR="0" indent="27432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7pPr>
      <a:lvl8pPr marL="0" marR="0" indent="32004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8pPr>
      <a:lvl9pPr marL="0" marR="0" indent="365760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rgbClr val="000000"/>
          </a:solidFill>
          <a:uFillTx/>
          <a:latin typeface="Calibri"/>
          <a:ea typeface="Calibri"/>
          <a:cs typeface="Calibri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Helvetic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jpeg"/><Relationship Id="rId12" Type="http://schemas.openxmlformats.org/officeDocument/2006/relationships/image" Target="../media/image13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object 2"/>
          <p:cNvSpPr txBox="1"/>
          <p:nvPr/>
        </p:nvSpPr>
        <p:spPr>
          <a:xfrm>
            <a:off x="4383147" y="7231608"/>
            <a:ext cx="10662286" cy="3037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064" algn="ctr">
              <a:spcBef>
                <a:spcPts val="100"/>
              </a:spcBef>
              <a:defRPr sz="1900">
                <a:solidFill>
                  <a:srgbClr val="878787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 CPI imagens CPI imagens CPI imagens CPI imagens CPI</a:t>
            </a:r>
            <a:r>
              <a:rPr spc="-95"/>
              <a:t> </a:t>
            </a:r>
            <a:r>
              <a:t>imagens</a:t>
            </a:r>
            <a:r>
              <a:rPr spc="-10"/>
              <a:t> </a:t>
            </a:r>
            <a:r>
              <a:t>CPI  imagens CPI imagens</a:t>
            </a:r>
            <a:r>
              <a:rPr spc="-5"/>
              <a:t> </a:t>
            </a:r>
            <a:r>
              <a:t>CPI</a:t>
            </a:r>
          </a:p>
        </p:txBody>
      </p:sp>
      <p:sp>
        <p:nvSpPr>
          <p:cNvPr id="66" name="object 3"/>
          <p:cNvSpPr/>
          <p:nvPr/>
        </p:nvSpPr>
        <p:spPr>
          <a:xfrm flipH="1">
            <a:off x="4308349" y="7326913"/>
            <a:ext cx="1" cy="3352343"/>
          </a:xfrm>
          <a:prstGeom prst="line">
            <a:avLst/>
          </a:prstGeom>
          <a:ln w="12700">
            <a:solidFill>
              <a:srgbClr val="000000"/>
            </a:solidFill>
            <a:prstDash val="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7" name="object 4"/>
          <p:cNvSpPr/>
          <p:nvPr/>
        </p:nvSpPr>
        <p:spPr>
          <a:xfrm>
            <a:off x="4333728" y="10692003"/>
            <a:ext cx="10773577" cy="1"/>
          </a:xfrm>
          <a:prstGeom prst="line">
            <a:avLst/>
          </a:prstGeom>
          <a:ln w="12700">
            <a:solidFill>
              <a:srgbClr val="000000"/>
            </a:solidFill>
            <a:prstDash val="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8" name="object 5"/>
          <p:cNvSpPr/>
          <p:nvPr/>
        </p:nvSpPr>
        <p:spPr>
          <a:xfrm flipH="1" flipV="1">
            <a:off x="4321045" y="7301420"/>
            <a:ext cx="10773578" cy="1"/>
          </a:xfrm>
          <a:prstGeom prst="line">
            <a:avLst/>
          </a:prstGeom>
          <a:ln w="12700">
            <a:solidFill>
              <a:srgbClr val="000000"/>
            </a:solidFill>
            <a:prstDash val="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69" name="object 6"/>
          <p:cNvSpPr txBox="1"/>
          <p:nvPr/>
        </p:nvSpPr>
        <p:spPr>
          <a:xfrm>
            <a:off x="25280" y="8920550"/>
            <a:ext cx="4107817" cy="16402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29209" algn="just">
              <a:spcBef>
                <a:spcPts val="100"/>
              </a:spcBef>
              <a:defRPr sz="1900">
                <a:solidFill>
                  <a:srgbClr val="878787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imagens CPI imagens CPI imagens  CPI imagens CPI imagens CPI ima-  gens CPI imagens CPI imagens</a:t>
            </a:r>
            <a:r>
              <a:rPr spc="-100"/>
              <a:t> </a:t>
            </a:r>
            <a:r>
              <a:t>CPI  imagens CPI imagens CPI imagens  CPI imagens CPI imagens CPI ima-  gens CPI imagens CPI imagens</a:t>
            </a:r>
            <a:r>
              <a:rPr spc="-100"/>
              <a:t> </a:t>
            </a:r>
            <a:r>
              <a:t>CPI</a:t>
            </a:r>
          </a:p>
        </p:txBody>
      </p:sp>
      <p:sp>
        <p:nvSpPr>
          <p:cNvPr id="70" name="object 7"/>
          <p:cNvSpPr/>
          <p:nvPr/>
        </p:nvSpPr>
        <p:spPr>
          <a:xfrm>
            <a:off x="4295649" y="9003087"/>
            <a:ext cx="1" cy="1688915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1" name="object 8"/>
          <p:cNvSpPr/>
          <p:nvPr/>
        </p:nvSpPr>
        <p:spPr>
          <a:xfrm>
            <a:off x="-1" y="8990362"/>
            <a:ext cx="4270318" cy="1"/>
          </a:xfrm>
          <a:prstGeom prst="line">
            <a:avLst/>
          </a:prstGeom>
          <a:ln w="12700">
            <a:solidFill>
              <a:srgbClr val="000000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72" name="object 9"/>
          <p:cNvSpPr txBox="1">
            <a:spLocks noGrp="1"/>
          </p:cNvSpPr>
          <p:nvPr>
            <p:ph type="title"/>
          </p:nvPr>
        </p:nvSpPr>
        <p:spPr>
          <a:xfrm>
            <a:off x="10037342" y="153177"/>
            <a:ext cx="5119370" cy="957582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12700">
              <a:spcBef>
                <a:spcPts val="100"/>
              </a:spcBef>
            </a:pPr>
            <a:r>
              <a:t>A PBH ATIVOS</a:t>
            </a:r>
            <a:r>
              <a:rPr spc="-99"/>
              <a:t> </a:t>
            </a:r>
            <a:r>
              <a:t>S/A</a:t>
            </a:r>
          </a:p>
        </p:txBody>
      </p:sp>
      <p:sp>
        <p:nvSpPr>
          <p:cNvPr id="73" name="object 10"/>
          <p:cNvSpPr txBox="1"/>
          <p:nvPr/>
        </p:nvSpPr>
        <p:spPr>
          <a:xfrm>
            <a:off x="10031599" y="929678"/>
            <a:ext cx="5131437" cy="457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3000">
                <a:solidFill>
                  <a:srgbClr val="FFFFFF"/>
                </a:solidFill>
                <a:latin typeface="Bebas Neue"/>
                <a:ea typeface="Bebas Neue"/>
                <a:cs typeface="Bebas Neue"/>
                <a:sym typeface="Bebas Neue"/>
              </a:defRPr>
            </a:pPr>
            <a:r>
              <a:t>E </a:t>
            </a:r>
            <a:r>
              <a:rPr>
                <a:latin typeface="HACKED"/>
                <a:ea typeface="HACKED"/>
                <a:cs typeface="HACKED"/>
                <a:sym typeface="HACKED"/>
              </a:rPr>
              <a:t>A </a:t>
            </a:r>
            <a:r>
              <a:rPr spc="-5">
                <a:latin typeface="HACKED"/>
                <a:ea typeface="HACKED"/>
                <a:cs typeface="HACKED"/>
                <a:sym typeface="HACKED"/>
              </a:rPr>
              <a:t>SECURI</a:t>
            </a:r>
            <a:r>
              <a:rPr spc="-5"/>
              <a:t>TI</a:t>
            </a:r>
            <a:r>
              <a:rPr spc="-5">
                <a:latin typeface="HACKED"/>
                <a:ea typeface="HACKED"/>
                <a:cs typeface="HACKED"/>
                <a:sym typeface="HACKED"/>
              </a:rPr>
              <a:t>ZA</a:t>
            </a:r>
            <a:r>
              <a:rPr spc="-5"/>
              <a:t>ÇÃ</a:t>
            </a:r>
            <a:r>
              <a:rPr spc="-5">
                <a:latin typeface="HACKED"/>
                <a:ea typeface="HACKED"/>
                <a:cs typeface="HACKED"/>
                <a:sym typeface="HACKED"/>
              </a:rPr>
              <a:t>O </a:t>
            </a:r>
            <a:r>
              <a:t>SÃ</a:t>
            </a:r>
            <a:r>
              <a:rPr>
                <a:latin typeface="HACKED"/>
                <a:ea typeface="HACKED"/>
                <a:cs typeface="HACKED"/>
                <a:sym typeface="HACKED"/>
              </a:rPr>
              <a:t>O</a:t>
            </a:r>
            <a:r>
              <a:rPr spc="-590">
                <a:latin typeface="HACKED"/>
                <a:ea typeface="HACKED"/>
                <a:cs typeface="HACKED"/>
                <a:sym typeface="HACKED"/>
              </a:rPr>
              <a:t> </a:t>
            </a:r>
            <a:r>
              <a:rPr spc="-5"/>
              <a:t>U</a:t>
            </a:r>
            <a:r>
              <a:rPr spc="-5">
                <a:latin typeface="HACKED"/>
                <a:ea typeface="HACKED"/>
                <a:cs typeface="HACKED"/>
                <a:sym typeface="HACKED"/>
              </a:rPr>
              <a:t>MA S</a:t>
            </a:r>
            <a:r>
              <a:rPr spc="-5"/>
              <a:t>OLUÇÃ</a:t>
            </a:r>
            <a:r>
              <a:rPr spc="-5">
                <a:latin typeface="HACKED"/>
                <a:ea typeface="HACKED"/>
                <a:cs typeface="HACKED"/>
                <a:sym typeface="HACKED"/>
              </a:rPr>
              <a:t>O?</a:t>
            </a:r>
          </a:p>
        </p:txBody>
      </p:sp>
      <p:sp>
        <p:nvSpPr>
          <p:cNvPr id="74" name="object 11"/>
          <p:cNvSpPr txBox="1"/>
          <p:nvPr/>
        </p:nvSpPr>
        <p:spPr>
          <a:xfrm>
            <a:off x="167298" y="72641"/>
            <a:ext cx="3961131" cy="14942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600" spc="-5">
                <a:solidFill>
                  <a:srgbClr val="FFFFFF"/>
                </a:solidFill>
                <a:latin typeface="indisciplinar"/>
                <a:ea typeface="indisciplinar"/>
                <a:cs typeface="indisciplinar"/>
                <a:sym typeface="indisciplinar"/>
              </a:defRPr>
            </a:pPr>
            <a:r>
              <a:t>entendendo </a:t>
            </a:r>
            <a:r>
              <a:rPr spc="0"/>
              <a:t>a </a:t>
            </a:r>
            <a:r>
              <a:rPr spc="-10"/>
              <a:t>crise</a:t>
            </a:r>
            <a:r>
              <a:rPr spc="-75"/>
              <a:t> </a:t>
            </a:r>
            <a:r>
              <a:rPr spc="0"/>
              <a:t>fiscal</a:t>
            </a:r>
          </a:p>
          <a:p>
            <a:pPr marR="448309" indent="469264" algn="just">
              <a:spcBef>
                <a:spcPts val="800"/>
              </a:spcBef>
              <a:defRPr sz="90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Desde 2013 vem sendo divulgada a recessão econômica  que acomete o Brasil. A queda do crescimento, decorrente de  variados motivos – globais e locais – tem um impacto direto  na queda da receita dos estados e municípios, resultando  assim numa </a:t>
            </a:r>
            <a:r>
              <a:rPr>
                <a:latin typeface="Memphis-Bold"/>
                <a:ea typeface="Memphis-Bold"/>
                <a:cs typeface="Memphis-Bold"/>
                <a:sym typeface="Memphis-Bold"/>
              </a:rPr>
              <a:t>crise fiscal </a:t>
            </a:r>
            <a:r>
              <a:t>que salta aos olhos, em especial a  partir de 2015, mantendo-se entre as manchetes dos</a:t>
            </a:r>
            <a:r>
              <a:rPr spc="-75"/>
              <a:t> </a:t>
            </a:r>
            <a:r>
              <a:t>jornais.</a:t>
            </a:r>
          </a:p>
          <a:p>
            <a:pPr marR="448309" indent="469264" algn="just"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Esse processo vem absorvendo grande parte dos  recursos dos orçamentos estaduais e municipais, afetando</a:t>
            </a:r>
            <a:r>
              <a:rPr spc="25"/>
              <a:t> </a:t>
            </a:r>
            <a:r>
              <a:t>a</a:t>
            </a:r>
          </a:p>
        </p:txBody>
      </p:sp>
      <p:sp>
        <p:nvSpPr>
          <p:cNvPr id="75" name="object 12"/>
          <p:cNvSpPr txBox="1"/>
          <p:nvPr/>
        </p:nvSpPr>
        <p:spPr>
          <a:xfrm>
            <a:off x="347299" y="1672200"/>
            <a:ext cx="3338197" cy="27775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 algn="r">
              <a:spcBef>
                <a:spcPts val="100"/>
              </a:spcBef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vida</a:t>
            </a:r>
            <a:r>
              <a:rPr spc="100"/>
              <a:t> </a:t>
            </a:r>
            <a:r>
              <a:t>de</a:t>
            </a:r>
            <a:r>
              <a:rPr spc="100"/>
              <a:t> </a:t>
            </a:r>
            <a:r>
              <a:t>toda</a:t>
            </a:r>
            <a:r>
              <a:rPr spc="100"/>
              <a:t> </a:t>
            </a:r>
            <a:r>
              <a:t>a</a:t>
            </a:r>
            <a:r>
              <a:rPr spc="100"/>
              <a:t> </a:t>
            </a:r>
            <a:r>
              <a:t>sociedade</a:t>
            </a:r>
            <a:r>
              <a:rPr spc="100"/>
              <a:t> </a:t>
            </a:r>
            <a:r>
              <a:t>que</a:t>
            </a:r>
            <a:r>
              <a:rPr spc="100"/>
              <a:t> </a:t>
            </a:r>
            <a:r>
              <a:t>paga</a:t>
            </a:r>
            <a:r>
              <a:rPr spc="100"/>
              <a:t> </a:t>
            </a:r>
            <a:r>
              <a:t>a</a:t>
            </a:r>
            <a:r>
              <a:rPr spc="100"/>
              <a:t> </a:t>
            </a:r>
            <a:r>
              <a:t>conta,</a:t>
            </a:r>
            <a:r>
              <a:rPr spc="100"/>
              <a:t> </a:t>
            </a:r>
            <a:r>
              <a:t>tanto</a:t>
            </a:r>
            <a:r>
              <a:rPr spc="100"/>
              <a:t> </a:t>
            </a:r>
            <a:r>
              <a:t>por</a:t>
            </a:r>
            <a:r>
              <a:rPr spc="100"/>
              <a:t> </a:t>
            </a:r>
            <a:r>
              <a:t>meio  dos</a:t>
            </a:r>
            <a:r>
              <a:rPr spc="130"/>
              <a:t> </a:t>
            </a:r>
            <a:r>
              <a:t>elevados</a:t>
            </a:r>
            <a:r>
              <a:rPr spc="130"/>
              <a:t> </a:t>
            </a:r>
            <a:r>
              <a:t>tributos</a:t>
            </a:r>
            <a:r>
              <a:rPr spc="130"/>
              <a:t> </a:t>
            </a:r>
            <a:r>
              <a:t>como</a:t>
            </a:r>
            <a:r>
              <a:rPr spc="130"/>
              <a:t> </a:t>
            </a:r>
            <a:r>
              <a:t>por</a:t>
            </a:r>
            <a:r>
              <a:rPr spc="130"/>
              <a:t> </a:t>
            </a:r>
            <a:r>
              <a:t>meio</a:t>
            </a:r>
            <a:r>
              <a:rPr spc="130"/>
              <a:t> </a:t>
            </a:r>
            <a:r>
              <a:t>dos</a:t>
            </a:r>
            <a:r>
              <a:rPr spc="130"/>
              <a:t> </a:t>
            </a:r>
            <a:r>
              <a:t>serviços</a:t>
            </a:r>
            <a:r>
              <a:rPr spc="130"/>
              <a:t> </a:t>
            </a:r>
            <a:r>
              <a:t>públicos  que</a:t>
            </a:r>
            <a:r>
              <a:rPr spc="55"/>
              <a:t> </a:t>
            </a:r>
            <a:r>
              <a:t>deixa</a:t>
            </a:r>
            <a:r>
              <a:rPr spc="55"/>
              <a:t> </a:t>
            </a:r>
            <a:r>
              <a:t>de</a:t>
            </a:r>
            <a:r>
              <a:rPr spc="55"/>
              <a:t> </a:t>
            </a:r>
            <a:r>
              <a:rPr spc="-10"/>
              <a:t>receber.</a:t>
            </a:r>
            <a:r>
              <a:rPr spc="55"/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Apesar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de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pagar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conta,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sociedade  não sabe que dívidas são essas; como foram</a:t>
            </a:r>
            <a:r>
              <a:rPr spc="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contraídas;  onde</a:t>
            </a:r>
            <a:r>
              <a:rPr spc="1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foram</a:t>
            </a:r>
            <a:r>
              <a:rPr spc="1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aplicados</a:t>
            </a:r>
            <a:r>
              <a:rPr spc="1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os</a:t>
            </a:r>
            <a:r>
              <a:rPr spc="1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recursos;</a:t>
            </a:r>
            <a:r>
              <a:rPr spc="1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quem</a:t>
            </a:r>
            <a:r>
              <a:rPr spc="1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se</a:t>
            </a:r>
            <a:r>
              <a:rPr spc="1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beneficiou</a:t>
            </a:r>
            <a:r>
              <a:rPr spc="1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dos  recursos; qual a natureza dos passivos dos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bancos</a:t>
            </a:r>
            <a:r>
              <a:rPr spc="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estaduais  privatizados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que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foram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transformados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em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dívida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do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estado,  etc.</a:t>
            </a:r>
            <a:r>
              <a:rPr spc="1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As</a:t>
            </a:r>
            <a:r>
              <a:rPr spc="1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condições</a:t>
            </a:r>
            <a:r>
              <a:rPr spc="1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de</a:t>
            </a:r>
            <a:r>
              <a:rPr spc="1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refinanciamento</a:t>
            </a:r>
            <a:r>
              <a:rPr spc="1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impostas</a:t>
            </a:r>
            <a:r>
              <a:rPr spc="1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pela</a:t>
            </a:r>
            <a:r>
              <a:rPr spc="1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União  aos estados e municípios</a:t>
            </a:r>
            <a:r>
              <a:rPr spc="17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mostraram-se</a:t>
            </a:r>
            <a:r>
              <a:rPr spc="10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extremamente  onerosas.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cada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mês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dívida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é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atualizada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sobre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o</a:t>
            </a:r>
            <a:r>
              <a:rPr spc="-8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montante  atualizado</a:t>
            </a:r>
            <a:r>
              <a:rPr spc="114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incidem</a:t>
            </a:r>
            <a:r>
              <a:rPr spc="114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os</a:t>
            </a:r>
            <a:r>
              <a:rPr spc="114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elevados</a:t>
            </a:r>
            <a:r>
              <a:rPr spc="114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juros,</a:t>
            </a:r>
            <a:r>
              <a:rPr spc="114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de</a:t>
            </a:r>
            <a:r>
              <a:rPr spc="114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forma</a:t>
            </a:r>
            <a:r>
              <a:rPr spc="114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cumulativa  ao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longo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dos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meses.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Esse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formato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fez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com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que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as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dívidas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se  multiplicassem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se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transformassem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em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uma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bola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de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neve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solidFill>
                  <a:srgbClr val="000000"/>
                </a:solidFill>
              </a:rPr>
              <a:t>[1]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.  Desta maneira, estados e municípios tem</a:t>
            </a:r>
            <a:r>
              <a:rPr spc="5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se</a:t>
            </a:r>
            <a:r>
              <a:rPr spc="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mobilizado  para</a:t>
            </a:r>
            <a:r>
              <a:rPr spc="1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encontrar</a:t>
            </a:r>
            <a:r>
              <a:rPr spc="1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fontes</a:t>
            </a:r>
            <a:r>
              <a:rPr spc="1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alternativas</a:t>
            </a:r>
            <a:r>
              <a:rPr spc="1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de</a:t>
            </a:r>
            <a:r>
              <a:rPr spc="1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captação</a:t>
            </a:r>
            <a:r>
              <a:rPr spc="1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de</a:t>
            </a:r>
            <a:r>
              <a:rPr spc="1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recursos  para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gestão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pública.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Duas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saídas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principais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têm</a:t>
            </a:r>
            <a:r>
              <a:rPr spc="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sido  adotadas: as chamadas </a:t>
            </a:r>
            <a:r>
              <a:t>operações de securitização</a:t>
            </a:r>
            <a:r>
              <a:rPr spc="-104"/>
              <a:t> </a:t>
            </a:r>
            <a:r>
              <a:t>de</a:t>
            </a:r>
            <a:r>
              <a:rPr spc="-50"/>
              <a:t> </a:t>
            </a:r>
            <a:r>
              <a:t>dívida  ativa</a:t>
            </a:r>
            <a:r>
              <a:rPr spc="160"/>
              <a:t> </a:t>
            </a:r>
            <a:r>
              <a:rPr>
                <a:solidFill>
                  <a:srgbClr val="000000"/>
                </a:solidFill>
              </a:rPr>
              <a:t>[2]</a:t>
            </a:r>
            <a:r>
              <a:rPr spc="160">
                <a:solidFill>
                  <a:srgbClr val="000000"/>
                </a:solidFill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(uma</a:t>
            </a:r>
            <a:r>
              <a:rPr spc="16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das</a:t>
            </a:r>
            <a:r>
              <a:rPr spc="16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principais</a:t>
            </a:r>
            <a:r>
              <a:rPr spc="16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tendências</a:t>
            </a:r>
            <a:r>
              <a:rPr spc="16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para</a:t>
            </a:r>
            <a:r>
              <a:rPr spc="16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os</a:t>
            </a:r>
            <a:r>
              <a:rPr spc="16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próximos  anos em todo o Brasil) e a adoção de </a:t>
            </a:r>
            <a:r>
              <a:t>parcerias</a:t>
            </a:r>
            <a:r>
              <a:rPr spc="15"/>
              <a:t> </a:t>
            </a:r>
            <a:r>
              <a:t>público-</a:t>
            </a:r>
          </a:p>
          <a:p>
            <a:pPr indent="12700"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privadas </a:t>
            </a:r>
            <a:r>
              <a:rPr>
                <a:solidFill>
                  <a:srgbClr val="000000"/>
                </a:solidFill>
              </a:rPr>
              <a:t>[3]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para o provimento de políticas</a:t>
            </a:r>
            <a:r>
              <a:rPr spc="-34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públicas.</a:t>
            </a:r>
          </a:p>
          <a:p>
            <a:pPr marR="5080" indent="289559"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E é exatamente isso que aconteceu em Belo Horizonte  com a PBH Ativos</a:t>
            </a:r>
            <a:r>
              <a:rPr spc="-10"/>
              <a:t> </a:t>
            </a:r>
            <a:r>
              <a:t>S/A.</a:t>
            </a:r>
          </a:p>
        </p:txBody>
      </p:sp>
      <p:sp>
        <p:nvSpPr>
          <p:cNvPr id="76" name="object 13"/>
          <p:cNvSpPr txBox="1"/>
          <p:nvPr/>
        </p:nvSpPr>
        <p:spPr>
          <a:xfrm>
            <a:off x="347299" y="4831960"/>
            <a:ext cx="3337561" cy="30924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11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A</a:t>
            </a:r>
            <a:r>
              <a:rPr spc="-45"/>
              <a:t> </a:t>
            </a:r>
            <a:r>
              <a:rPr spc="-15"/>
              <a:t>RESPOSTA</a:t>
            </a:r>
            <a:r>
              <a:rPr spc="-45"/>
              <a:t> </a:t>
            </a:r>
            <a:r>
              <a:t>NEOLIBERAL</a:t>
            </a:r>
            <a:r>
              <a:rPr spc="-45"/>
              <a:t> </a:t>
            </a:r>
            <a:r>
              <a:rPr spc="-19"/>
              <a:t>PARA</a:t>
            </a:r>
            <a:r>
              <a:rPr spc="-45"/>
              <a:t> </a:t>
            </a:r>
            <a:r>
              <a:t>A</a:t>
            </a:r>
            <a:r>
              <a:rPr spc="-45"/>
              <a:t> </a:t>
            </a:r>
            <a:r>
              <a:t>CRISE</a:t>
            </a:r>
            <a:r>
              <a:rPr spc="-45"/>
              <a:t> </a:t>
            </a:r>
            <a:r>
              <a:t>FISCAL:  PLS 204/2016</a:t>
            </a:r>
            <a:r>
              <a:rPr spc="-4"/>
              <a:t> </a:t>
            </a:r>
            <a:r>
              <a:t>NÃO!</a:t>
            </a:r>
          </a:p>
        </p:txBody>
      </p:sp>
      <p:sp>
        <p:nvSpPr>
          <p:cNvPr id="77" name="object 14"/>
          <p:cNvSpPr txBox="1"/>
          <p:nvPr/>
        </p:nvSpPr>
        <p:spPr>
          <a:xfrm>
            <a:off x="4308345" y="7219560"/>
            <a:ext cx="10799447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tabLst>
                <a:tab pos="10782300" algn="l"/>
              </a:tabLst>
              <a:defRPr sz="9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r>
              <a:t> 	</a:t>
            </a:r>
          </a:p>
        </p:txBody>
      </p:sp>
      <p:sp>
        <p:nvSpPr>
          <p:cNvPr id="78" name="object 15"/>
          <p:cNvSpPr txBox="1"/>
          <p:nvPr/>
        </p:nvSpPr>
        <p:spPr>
          <a:xfrm>
            <a:off x="347299" y="5299321"/>
            <a:ext cx="3337561" cy="32848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289559" algn="just">
              <a:spcBef>
                <a:spcPts val="100"/>
              </a:spcBef>
              <a:defRPr sz="90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O modelo da PBH Ativos, de securitização da</a:t>
            </a:r>
            <a:r>
              <a:rPr spc="160"/>
              <a:t> </a:t>
            </a:r>
            <a:r>
              <a:t>dívida  pública,</a:t>
            </a:r>
            <a:r>
              <a:rPr spc="-25"/>
              <a:t> </a:t>
            </a:r>
            <a:r>
              <a:t>é</a:t>
            </a:r>
            <a:r>
              <a:rPr spc="-25"/>
              <a:t> </a:t>
            </a:r>
            <a:r>
              <a:t>um</a:t>
            </a:r>
            <a:r>
              <a:rPr spc="-25"/>
              <a:t> </a:t>
            </a:r>
            <a:r>
              <a:t>mecanismo</a:t>
            </a:r>
            <a:r>
              <a:rPr spc="-25"/>
              <a:t> </a:t>
            </a:r>
            <a:r>
              <a:t>que</a:t>
            </a:r>
            <a:r>
              <a:rPr spc="-25"/>
              <a:t> </a:t>
            </a:r>
            <a:r>
              <a:t>agudiza</a:t>
            </a:r>
            <a:r>
              <a:rPr spc="-25"/>
              <a:t> </a:t>
            </a:r>
            <a:r>
              <a:t>ainda</a:t>
            </a:r>
            <a:r>
              <a:rPr spc="-25"/>
              <a:t> </a:t>
            </a:r>
            <a:r>
              <a:t>mais</a:t>
            </a:r>
            <a:r>
              <a:rPr spc="-25"/>
              <a:t> </a:t>
            </a:r>
            <a:r>
              <a:t>a</a:t>
            </a:r>
            <a:r>
              <a:rPr spc="-25"/>
              <a:t> </a:t>
            </a:r>
            <a:r>
              <a:t>carência  de recursos para as atividades previstas na constituição dos  entes</a:t>
            </a:r>
            <a:r>
              <a:rPr spc="-30"/>
              <a:t> </a:t>
            </a:r>
            <a:r>
              <a:t>federados,</a:t>
            </a:r>
            <a:r>
              <a:rPr spc="-30"/>
              <a:t> </a:t>
            </a:r>
            <a:r>
              <a:t>uma</a:t>
            </a:r>
            <a:r>
              <a:rPr spc="-30"/>
              <a:t> </a:t>
            </a:r>
            <a:r>
              <a:t>vez</a:t>
            </a:r>
            <a:r>
              <a:rPr spc="-30"/>
              <a:t> </a:t>
            </a:r>
            <a:r>
              <a:t>que</a:t>
            </a:r>
            <a:r>
              <a:rPr spc="-30"/>
              <a:t> </a:t>
            </a:r>
            <a:r>
              <a:t>ficam</a:t>
            </a:r>
            <a:r>
              <a:rPr spc="-30"/>
              <a:t> </a:t>
            </a:r>
            <a:r>
              <a:t>compromissados</a:t>
            </a:r>
            <a:r>
              <a:rPr spc="-30"/>
              <a:t> </a:t>
            </a:r>
            <a:r>
              <a:t>a</a:t>
            </a:r>
            <a:r>
              <a:rPr spc="-30"/>
              <a:t> </a:t>
            </a:r>
            <a:r>
              <a:t>pagar  altas taxas para os investidores e altos custos de operação.  Por</a:t>
            </a:r>
            <a:r>
              <a:rPr spc="-60"/>
              <a:t> </a:t>
            </a:r>
            <a:r>
              <a:t>conta</a:t>
            </a:r>
            <a:r>
              <a:rPr spc="-60"/>
              <a:t> </a:t>
            </a:r>
            <a:r>
              <a:t>deste</a:t>
            </a:r>
            <a:r>
              <a:rPr spc="-60"/>
              <a:t> </a:t>
            </a:r>
            <a:r>
              <a:t>motivo</a:t>
            </a:r>
            <a:r>
              <a:rPr spc="-60"/>
              <a:t> </a:t>
            </a:r>
            <a:r>
              <a:t>que</a:t>
            </a:r>
            <a:r>
              <a:rPr spc="-60"/>
              <a:t> </a:t>
            </a:r>
            <a:r>
              <a:t>a</a:t>
            </a:r>
            <a:r>
              <a:rPr spc="-60"/>
              <a:t> </a:t>
            </a:r>
            <a:r>
              <a:t>Lei</a:t>
            </a:r>
            <a:r>
              <a:rPr spc="-60"/>
              <a:t> </a:t>
            </a:r>
            <a:r>
              <a:t>de</a:t>
            </a:r>
            <a:r>
              <a:rPr spc="-60"/>
              <a:t> </a:t>
            </a:r>
            <a:r>
              <a:t>Responsabilidade</a:t>
            </a:r>
            <a:r>
              <a:rPr spc="-60"/>
              <a:t> </a:t>
            </a:r>
            <a:r>
              <a:t>Fiscal</a:t>
            </a:r>
            <a:r>
              <a:rPr spc="-60"/>
              <a:t> </a:t>
            </a:r>
            <a:r>
              <a:t>e  a</a:t>
            </a:r>
            <a:r>
              <a:rPr spc="-45"/>
              <a:t> </a:t>
            </a:r>
            <a:r>
              <a:t>Constituição</a:t>
            </a:r>
            <a:r>
              <a:rPr spc="-45"/>
              <a:t> </a:t>
            </a:r>
            <a:r>
              <a:t>Federal</a:t>
            </a:r>
            <a:r>
              <a:rPr spc="-45"/>
              <a:t> </a:t>
            </a:r>
            <a:r>
              <a:t>do</a:t>
            </a:r>
            <a:r>
              <a:rPr spc="-45"/>
              <a:t> </a:t>
            </a:r>
            <a:r>
              <a:t>Brasil</a:t>
            </a:r>
            <a:r>
              <a:rPr spc="-45"/>
              <a:t> </a:t>
            </a:r>
            <a:r>
              <a:t>vedam</a:t>
            </a:r>
            <a:r>
              <a:rPr spc="-45"/>
              <a:t> </a:t>
            </a:r>
            <a:r>
              <a:t>este</a:t>
            </a:r>
            <a:r>
              <a:rPr spc="-45"/>
              <a:t> </a:t>
            </a:r>
            <a:r>
              <a:t>tipo</a:t>
            </a:r>
            <a:r>
              <a:rPr spc="-45"/>
              <a:t> </a:t>
            </a:r>
            <a:r>
              <a:t>de</a:t>
            </a:r>
            <a:r>
              <a:rPr spc="-45"/>
              <a:t> </a:t>
            </a:r>
            <a:r>
              <a:t>atividade  de operação de crédito para adiantamento de receita feita  pelos entes federados, pois já é sabido os impactos que  ocasionam a médio e longo prazo na saúde financeira dos  municípios.</a:t>
            </a:r>
          </a:p>
          <a:p>
            <a:pPr indent="289559">
              <a:defRPr sz="90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Entretanto,</a:t>
            </a:r>
            <a:r>
              <a:rPr spc="-60"/>
              <a:t> </a:t>
            </a:r>
            <a:r>
              <a:t>atendendo</a:t>
            </a:r>
            <a:r>
              <a:rPr spc="-60"/>
              <a:t> </a:t>
            </a:r>
            <a:r>
              <a:t>a</a:t>
            </a:r>
            <a:r>
              <a:rPr spc="-60"/>
              <a:t> </a:t>
            </a:r>
            <a:r>
              <a:t>interesse</a:t>
            </a:r>
            <a:r>
              <a:rPr spc="-60"/>
              <a:t> </a:t>
            </a:r>
            <a:r>
              <a:t>do</a:t>
            </a:r>
            <a:r>
              <a:rPr spc="-60"/>
              <a:t> </a:t>
            </a:r>
            <a:r>
              <a:t>mercado</a:t>
            </a:r>
            <a:r>
              <a:rPr spc="-60"/>
              <a:t> </a:t>
            </a:r>
            <a:r>
              <a:t>financeiro</a:t>
            </a:r>
          </a:p>
          <a:p>
            <a:pPr marR="5080" indent="12700" algn="just">
              <a:defRPr sz="90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– e não o da maioria da população – foi aprovado no senado  (com 45 votos a favor) o Projeto de Lei 204-2016 que autoriza  União, estado e municípios a cederem direitos creditórios ao  setor privado que pretende eliminar a insegurança jurídica  e tornar legal este tipo de atividade, por mais danosa que  possa ser – embora extremamente lucrativa para poucos  investidores-especuladores.</a:t>
            </a:r>
          </a:p>
          <a:p>
            <a:pPr marR="5080" indent="289559" algn="just">
              <a:defRPr sz="90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É neste contexto de expansão da razão neoliberal  que apresentamos a hipótese da formação de uma rede de  financeirização nos municípios e estados brasileiros. Por  exemplo, entre 2010 e 2017, foram criadas 12 empresas nos  municípios e 9 nos Estados que já se adiantam em fazer a  securitização da dívida pública, mesmo que a prática seja  entendida como ilegal (por enquanto) e como</a:t>
            </a:r>
            <a:r>
              <a:rPr spc="-50"/>
              <a:t> </a:t>
            </a:r>
            <a:r>
              <a:t>prejudicial.</a:t>
            </a:r>
          </a:p>
        </p:txBody>
      </p:sp>
      <p:sp>
        <p:nvSpPr>
          <p:cNvPr id="79" name="object 16"/>
          <p:cNvSpPr/>
          <p:nvPr/>
        </p:nvSpPr>
        <p:spPr>
          <a:xfrm>
            <a:off x="5438292" y="6817690"/>
            <a:ext cx="1455928" cy="31438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80" name="object 17"/>
          <p:cNvSpPr txBox="1"/>
          <p:nvPr/>
        </p:nvSpPr>
        <p:spPr>
          <a:xfrm>
            <a:off x="6499292" y="2880741"/>
            <a:ext cx="74993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lvl1pPr>
          </a:lstStyle>
          <a:p>
            <a:r>
              <a:t>Coordenação</a:t>
            </a:r>
          </a:p>
        </p:txBody>
      </p:sp>
      <p:sp>
        <p:nvSpPr>
          <p:cNvPr id="81" name="object 18"/>
          <p:cNvSpPr txBox="1"/>
          <p:nvPr/>
        </p:nvSpPr>
        <p:spPr>
          <a:xfrm>
            <a:off x="5778632" y="3217011"/>
            <a:ext cx="147066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Projeto e Produçao</a:t>
            </a:r>
            <a:r>
              <a:rPr spc="-90"/>
              <a:t> </a:t>
            </a:r>
            <a:r>
              <a:t>Gráfica</a:t>
            </a:r>
          </a:p>
        </p:txBody>
      </p:sp>
      <p:sp>
        <p:nvSpPr>
          <p:cNvPr id="82" name="object 19"/>
          <p:cNvSpPr txBox="1"/>
          <p:nvPr/>
        </p:nvSpPr>
        <p:spPr>
          <a:xfrm>
            <a:off x="6918545" y="3744164"/>
            <a:ext cx="33083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lvl1pPr>
          </a:lstStyle>
          <a:p>
            <a:r>
              <a:t>Fonte</a:t>
            </a:r>
          </a:p>
        </p:txBody>
      </p:sp>
      <p:sp>
        <p:nvSpPr>
          <p:cNvPr id="83" name="object 20"/>
          <p:cNvSpPr txBox="1"/>
          <p:nvPr/>
        </p:nvSpPr>
        <p:spPr>
          <a:xfrm>
            <a:off x="6844365" y="6126519"/>
            <a:ext cx="40068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lvl1pPr>
          </a:lstStyle>
          <a:p>
            <a:r>
              <a:t>Projeto</a:t>
            </a:r>
          </a:p>
        </p:txBody>
      </p:sp>
      <p:sp>
        <p:nvSpPr>
          <p:cNvPr id="84" name="object 21"/>
          <p:cNvSpPr txBox="1"/>
          <p:nvPr/>
        </p:nvSpPr>
        <p:spPr>
          <a:xfrm>
            <a:off x="7355399" y="2880855"/>
            <a:ext cx="163258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90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Projeto Urbanismo</a:t>
            </a:r>
            <a:r>
              <a:rPr spc="-85"/>
              <a:t> </a:t>
            </a:r>
            <a:r>
              <a:t>Biopolítico</a:t>
            </a:r>
          </a:p>
        </p:txBody>
      </p:sp>
      <p:sp>
        <p:nvSpPr>
          <p:cNvPr id="85" name="object 22"/>
          <p:cNvSpPr txBox="1"/>
          <p:nvPr/>
        </p:nvSpPr>
        <p:spPr>
          <a:xfrm>
            <a:off x="7308422" y="6126519"/>
            <a:ext cx="12065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900" spc="-5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lvl1pPr>
          </a:lstStyle>
          <a:p>
            <a:r>
              <a:t>pub.indisciplinar.com</a:t>
            </a:r>
          </a:p>
        </p:txBody>
      </p:sp>
      <p:sp>
        <p:nvSpPr>
          <p:cNvPr id="86" name="object 23"/>
          <p:cNvSpPr txBox="1"/>
          <p:nvPr/>
        </p:nvSpPr>
        <p:spPr>
          <a:xfrm>
            <a:off x="7312652" y="3217127"/>
            <a:ext cx="2288541" cy="2368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90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André </a:t>
            </a:r>
            <a:r>
              <a:rPr spc="-15"/>
              <a:t>Victor, </a:t>
            </a:r>
            <a:r>
              <a:t>Lucca Mezzacappa,</a:t>
            </a:r>
            <a:r>
              <a:rPr spc="-65"/>
              <a:t> </a:t>
            </a:r>
            <a:r>
              <a:t>Mariana  Bubantz</a:t>
            </a:r>
          </a:p>
        </p:txBody>
      </p:sp>
      <p:sp>
        <p:nvSpPr>
          <p:cNvPr id="87" name="object 24"/>
          <p:cNvSpPr txBox="1"/>
          <p:nvPr/>
        </p:nvSpPr>
        <p:spPr>
          <a:xfrm>
            <a:off x="7312652" y="3736278"/>
            <a:ext cx="2457451" cy="201612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90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CANETTIERI, Thiago. 2017. </a:t>
            </a:r>
            <a:r>
              <a:rPr>
                <a:latin typeface="Memphis-Bold"/>
                <a:ea typeface="Memphis-Bold"/>
                <a:cs typeface="Memphis-Bold"/>
                <a:sym typeface="Memphis-Bold"/>
              </a:rPr>
              <a:t>A produção  capitalista do espaço e a gestão</a:t>
            </a:r>
            <a:r>
              <a:rPr spc="-100">
                <a:latin typeface="Memphis-Bold"/>
                <a:ea typeface="Memphis-Bold"/>
                <a:cs typeface="Memphis-Bold"/>
                <a:sym typeface="Memphis-Bold"/>
              </a:rPr>
              <a:t> </a:t>
            </a:r>
            <a:r>
              <a:rPr>
                <a:latin typeface="Memphis-Bold"/>
                <a:ea typeface="Memphis-Bold"/>
                <a:cs typeface="Memphis-Bold"/>
                <a:sym typeface="Memphis-Bold"/>
              </a:rPr>
              <a:t>empresarial  da política urbana: o caso da PBH Ativos</a:t>
            </a:r>
            <a:r>
              <a:rPr spc="-100">
                <a:latin typeface="Memphis-Bold"/>
                <a:ea typeface="Memphis-Bold"/>
                <a:cs typeface="Memphis-Bold"/>
                <a:sym typeface="Memphis-Bold"/>
              </a:rPr>
              <a:t> </a:t>
            </a:r>
            <a:r>
              <a:rPr>
                <a:latin typeface="Memphis-Bold"/>
                <a:ea typeface="Memphis-Bold"/>
                <a:cs typeface="Memphis-Bold"/>
                <a:sym typeface="Memphis-Bold"/>
              </a:rPr>
              <a:t>S/A</a:t>
            </a:r>
            <a:r>
              <a:t>;  </a:t>
            </a:r>
            <a:r>
              <a:rPr spc="-15"/>
              <a:t>FATORELLI, </a:t>
            </a:r>
            <a:r>
              <a:t>Maria. 2017. </a:t>
            </a:r>
            <a:r>
              <a:rPr>
                <a:latin typeface="Memphis-Bold"/>
                <a:ea typeface="Memphis-Bold"/>
                <a:cs typeface="Memphis-Bold"/>
                <a:sym typeface="Memphis-Bold"/>
              </a:rPr>
              <a:t>“Estatais de  Fachada” operam títulos da dívida pública  em prejuízo da</a:t>
            </a:r>
            <a:r>
              <a:rPr spc="-10">
                <a:latin typeface="Memphis-Bold"/>
                <a:ea typeface="Memphis-Bold"/>
                <a:cs typeface="Memphis-Bold"/>
                <a:sym typeface="Memphis-Bold"/>
              </a:rPr>
              <a:t> </a:t>
            </a:r>
            <a:r>
              <a:rPr>
                <a:latin typeface="Memphis-Bold"/>
                <a:ea typeface="Memphis-Bold"/>
                <a:cs typeface="Memphis-Bold"/>
                <a:sym typeface="Memphis-Bold"/>
              </a:rPr>
              <a:t>sociedade</a:t>
            </a:r>
            <a:r>
              <a:t>;</a:t>
            </a:r>
          </a:p>
          <a:p>
            <a:pPr marR="240029" indent="12700">
              <a:defRPr sz="90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FIX, Mariana. 2004. </a:t>
            </a:r>
            <a:r>
              <a:rPr>
                <a:latin typeface="Memphis-Bold"/>
                <a:ea typeface="Memphis-Bold"/>
                <a:cs typeface="Memphis-Bold"/>
                <a:sym typeface="Memphis-Bold"/>
              </a:rPr>
              <a:t>A fórmula-mágica</a:t>
            </a:r>
            <a:r>
              <a:rPr spc="-100">
                <a:latin typeface="Memphis-Bold"/>
                <a:ea typeface="Memphis-Bold"/>
                <a:cs typeface="Memphis-Bold"/>
                <a:sym typeface="Memphis-Bold"/>
              </a:rPr>
              <a:t> </a:t>
            </a:r>
            <a:r>
              <a:rPr>
                <a:latin typeface="Memphis-Bold"/>
                <a:ea typeface="Memphis-Bold"/>
                <a:cs typeface="Memphis-Bold"/>
                <a:sym typeface="Memphis-Bold"/>
              </a:rPr>
              <a:t>da  parceria</a:t>
            </a:r>
            <a:r>
              <a:rPr spc="-5">
                <a:latin typeface="Memphis-Bold"/>
                <a:ea typeface="Memphis-Bold"/>
                <a:cs typeface="Memphis-Bold"/>
                <a:sym typeface="Memphis-Bold"/>
              </a:rPr>
              <a:t> </a:t>
            </a:r>
            <a:r>
              <a:rPr>
                <a:latin typeface="Memphis-Bold"/>
                <a:ea typeface="Memphis-Bold"/>
                <a:cs typeface="Memphis-Bold"/>
                <a:sym typeface="Memphis-Bold"/>
              </a:rPr>
              <a:t>público-privada</a:t>
            </a:r>
            <a:r>
              <a:t>;</a:t>
            </a:r>
          </a:p>
          <a:p>
            <a:pPr marR="82550" indent="12700">
              <a:defRPr sz="900" spc="-1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FREITAS, </a:t>
            </a:r>
            <a:r>
              <a:rPr spc="0"/>
              <a:t>Daniel. 2016. </a:t>
            </a:r>
            <a:r>
              <a:rPr spc="0">
                <a:latin typeface="Memphis-Bold"/>
                <a:ea typeface="Memphis-Bold"/>
                <a:cs typeface="Memphis-Bold"/>
                <a:sym typeface="Memphis-Bold"/>
              </a:rPr>
              <a:t>Desvelando o</a:t>
            </a:r>
            <a:r>
              <a:rPr spc="-80">
                <a:latin typeface="Memphis-Bold"/>
                <a:ea typeface="Memphis-Bold"/>
                <a:cs typeface="Memphis-Bold"/>
                <a:sym typeface="Memphis-Bold"/>
              </a:rPr>
              <a:t> </a:t>
            </a:r>
            <a:r>
              <a:rPr spc="0">
                <a:latin typeface="Memphis-Bold"/>
                <a:ea typeface="Memphis-Bold"/>
                <a:cs typeface="Memphis-Bold"/>
                <a:sym typeface="Memphis-Bold"/>
              </a:rPr>
              <a:t>campo  de poder dos grandes projetos urbanos da  região metropolitana de Belo</a:t>
            </a:r>
            <a:r>
              <a:rPr spc="-34">
                <a:latin typeface="Memphis-Bold"/>
                <a:ea typeface="Memphis-Bold"/>
                <a:cs typeface="Memphis-Bold"/>
                <a:sym typeface="Memphis-Bold"/>
              </a:rPr>
              <a:t> </a:t>
            </a:r>
            <a:r>
              <a:rPr spc="0">
                <a:latin typeface="Memphis-Bold"/>
                <a:ea typeface="Memphis-Bold"/>
                <a:cs typeface="Memphis-Bold"/>
                <a:sym typeface="Memphis-Bold"/>
              </a:rPr>
              <a:t>Horizonte</a:t>
            </a:r>
            <a:r>
              <a:rPr spc="0"/>
              <a:t>;</a:t>
            </a:r>
          </a:p>
          <a:p>
            <a:pPr marR="204470" indent="12700">
              <a:defRPr sz="900" spc="-20">
                <a:solidFill>
                  <a:srgbClr val="FFFFFF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HARVEY, </a:t>
            </a:r>
            <a:r>
              <a:rPr spc="0"/>
              <a:t>David. 1996. </a:t>
            </a:r>
            <a:r>
              <a:rPr spc="0">
                <a:latin typeface="Memphis-Bold"/>
                <a:ea typeface="Memphis-Bold"/>
                <a:cs typeface="Memphis-Bold"/>
                <a:sym typeface="Memphis-Bold"/>
              </a:rPr>
              <a:t>Do gerenciamento  ao empresariamento: a transformação</a:t>
            </a:r>
            <a:r>
              <a:rPr spc="-100">
                <a:latin typeface="Memphis-Bold"/>
                <a:ea typeface="Memphis-Bold"/>
                <a:cs typeface="Memphis-Bold"/>
                <a:sym typeface="Memphis-Bold"/>
              </a:rPr>
              <a:t> </a:t>
            </a:r>
            <a:r>
              <a:rPr spc="0">
                <a:latin typeface="Memphis-Bold"/>
                <a:ea typeface="Memphis-Bold"/>
                <a:cs typeface="Memphis-Bold"/>
                <a:sym typeface="Memphis-Bold"/>
              </a:rPr>
              <a:t>da</a:t>
            </a:r>
            <a:endParaRPr>
              <a:latin typeface="Memphis-Bold"/>
              <a:ea typeface="Memphis-Bold"/>
              <a:cs typeface="Memphis-Bold"/>
              <a:sym typeface="Memphis-Bold"/>
            </a:endParaRPr>
          </a:p>
          <a:p>
            <a:pPr marR="14604" indent="12700"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administração urbana no capitalismo</a:t>
            </a:r>
            <a:r>
              <a:rPr spc="-100"/>
              <a:t> </a:t>
            </a:r>
            <a:r>
              <a:t>tardio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;  PECK, Jamie; WHITESIDE, </a:t>
            </a:r>
            <a:r>
              <a:rPr spc="-10">
                <a:latin typeface="Memphis-Medium"/>
                <a:ea typeface="Memphis-Medium"/>
                <a:cs typeface="Memphis-Medium"/>
                <a:sym typeface="Memphis-Medium"/>
              </a:rPr>
              <a:t>Heather.</a:t>
            </a:r>
            <a:r>
              <a:rPr spc="-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2016.</a:t>
            </a:r>
          </a:p>
          <a:p>
            <a:pPr indent="12700">
              <a:defRPr sz="900">
                <a:solidFill>
                  <a:srgbClr val="FFFFFF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Financializing</a:t>
            </a:r>
            <a:r>
              <a:rPr spc="-5"/>
              <a:t> </a:t>
            </a:r>
            <a:r>
              <a:t>Detroit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.</a:t>
            </a:r>
          </a:p>
        </p:txBody>
      </p:sp>
      <p:sp>
        <p:nvSpPr>
          <p:cNvPr id="88" name="object 25"/>
          <p:cNvSpPr txBox="1"/>
          <p:nvPr/>
        </p:nvSpPr>
        <p:spPr>
          <a:xfrm>
            <a:off x="3902299" y="1758561"/>
            <a:ext cx="976631" cy="5963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700"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1. </a:t>
            </a:r>
            <a:r>
              <a:rPr spc="-10">
                <a:latin typeface="Memphis-Medium"/>
                <a:ea typeface="Memphis-Medium"/>
                <a:cs typeface="Memphis-Medium"/>
                <a:sym typeface="Memphis-Medium"/>
              </a:rPr>
              <a:t>FATTORELLI,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Maria  Lucia. Auditoria  Cidadã da Dívida dos  Estados e Municípios.  Brasília: Inove</a:t>
            </a:r>
            <a:r>
              <a:rPr spc="-10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Gráfica  e</a:t>
            </a:r>
            <a:r>
              <a:rPr spc="-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Editora.</a:t>
            </a:r>
          </a:p>
        </p:txBody>
      </p:sp>
      <p:sp>
        <p:nvSpPr>
          <p:cNvPr id="89" name="object 26"/>
          <p:cNvSpPr txBox="1"/>
          <p:nvPr/>
        </p:nvSpPr>
        <p:spPr>
          <a:xfrm>
            <a:off x="3902299" y="2505320"/>
            <a:ext cx="872490" cy="291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700"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2.</a:t>
            </a:r>
            <a:r>
              <a:rPr spc="-50"/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Prática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financeira  que agrupa várias  dívidas e</a:t>
            </a:r>
            <a:r>
              <a:rPr spc="-1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as</a:t>
            </a:r>
          </a:p>
        </p:txBody>
      </p:sp>
      <p:sp>
        <p:nvSpPr>
          <p:cNvPr id="90" name="object 27"/>
          <p:cNvSpPr txBox="1"/>
          <p:nvPr/>
        </p:nvSpPr>
        <p:spPr>
          <a:xfrm>
            <a:off x="3902299" y="2825361"/>
            <a:ext cx="927101" cy="11042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700"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converte em títulos  negociáveis no  mercado de capitais.  São caracterizados  pelo compromisso</a:t>
            </a:r>
            <a:r>
              <a:rPr spc="-80"/>
              <a:t> </a:t>
            </a:r>
            <a:r>
              <a:t>de  pagamento</a:t>
            </a:r>
            <a:r>
              <a:rPr spc="-50"/>
              <a:t> </a:t>
            </a:r>
            <a:r>
              <a:t>futuro,</a:t>
            </a:r>
            <a:r>
              <a:rPr spc="-50"/>
              <a:t> </a:t>
            </a:r>
            <a:r>
              <a:t>de  principal e de juros.  É utilizado</a:t>
            </a:r>
            <a:r>
              <a:rPr spc="-20"/>
              <a:t> </a:t>
            </a:r>
            <a:r>
              <a:t>como</a:t>
            </a:r>
          </a:p>
          <a:p>
            <a:pPr marR="29209" indent="12700" algn="just">
              <a:defRPr sz="700"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uma forma de</a:t>
            </a:r>
            <a:r>
              <a:rPr spc="-100"/>
              <a:t> </a:t>
            </a:r>
            <a:r>
              <a:t>captar  recursos no</a:t>
            </a:r>
            <a:r>
              <a:rPr spc="-85"/>
              <a:t> </a:t>
            </a:r>
            <a:r>
              <a:t>mercado  financeiro.</a:t>
            </a:r>
          </a:p>
        </p:txBody>
      </p:sp>
      <p:sp>
        <p:nvSpPr>
          <p:cNvPr id="91" name="object 28"/>
          <p:cNvSpPr txBox="1"/>
          <p:nvPr/>
        </p:nvSpPr>
        <p:spPr>
          <a:xfrm>
            <a:off x="3902299" y="4105521"/>
            <a:ext cx="981076" cy="7995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214629" indent="12700">
              <a:spcBef>
                <a:spcPts val="100"/>
              </a:spcBef>
              <a:defRPr sz="700"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3.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Contrato pelo  qual o parceiro  privado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assume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o  compromisso de  disponibilizar</a:t>
            </a:r>
            <a:r>
              <a:rPr spc="-2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à</a:t>
            </a:r>
          </a:p>
          <a:p>
            <a:pPr marR="5080" indent="12700">
              <a:defRPr sz="700"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administração</a:t>
            </a:r>
            <a:r>
              <a:rPr spc="-94"/>
              <a:t> </a:t>
            </a:r>
            <a:r>
              <a:t>pública  ou à comunidade um  determinado</a:t>
            </a:r>
            <a:r>
              <a:rPr spc="-25"/>
              <a:t> </a:t>
            </a:r>
            <a:r>
              <a:t>serviço.</a:t>
            </a:r>
          </a:p>
        </p:txBody>
      </p:sp>
      <p:sp>
        <p:nvSpPr>
          <p:cNvPr id="92" name="object 29"/>
          <p:cNvSpPr txBox="1"/>
          <p:nvPr/>
        </p:nvSpPr>
        <p:spPr>
          <a:xfrm>
            <a:off x="9986298" y="165657"/>
            <a:ext cx="5180967" cy="254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2000" spc="-9">
                <a:solidFill>
                  <a:srgbClr val="3C3C3B"/>
                </a:solidFill>
                <a:latin typeface="indisciplinar"/>
                <a:ea typeface="indisciplinar"/>
                <a:cs typeface="indisciplinar"/>
                <a:sym typeface="indisciplinar"/>
              </a:defRPr>
            </a:pPr>
            <a:r>
              <a:t>crise </a:t>
            </a:r>
            <a:r>
              <a:rPr spc="0"/>
              <a:t>e </a:t>
            </a:r>
            <a:r>
              <a:rPr spc="-4"/>
              <a:t>financiamento </a:t>
            </a:r>
            <a:r>
              <a:rPr spc="0"/>
              <a:t>de políticas</a:t>
            </a:r>
            <a:r>
              <a:rPr spc="-25"/>
              <a:t> </a:t>
            </a:r>
            <a:r>
              <a:rPr spc="-4"/>
              <a:t>públicas</a:t>
            </a:r>
          </a:p>
        </p:txBody>
      </p:sp>
      <p:sp>
        <p:nvSpPr>
          <p:cNvPr id="93" name="object 30"/>
          <p:cNvSpPr/>
          <p:nvPr/>
        </p:nvSpPr>
        <p:spPr>
          <a:xfrm>
            <a:off x="9195954" y="6732003"/>
            <a:ext cx="485757" cy="48576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94" name="object 31"/>
          <p:cNvSpPr txBox="1"/>
          <p:nvPr/>
        </p:nvSpPr>
        <p:spPr>
          <a:xfrm>
            <a:off x="7950985" y="6771495"/>
            <a:ext cx="934720" cy="34466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marL="5079" marR="5080" indent="6985">
              <a:lnSpc>
                <a:spcPct val="71400"/>
              </a:lnSpc>
              <a:spcBef>
                <a:spcPts val="500"/>
              </a:spcBef>
              <a:defRPr sz="1400">
                <a:latin typeface="indisciplinar"/>
                <a:ea typeface="indisciplinar"/>
                <a:cs typeface="indisciplinar"/>
                <a:sym typeface="indisciplinar"/>
              </a:defRPr>
            </a:lvl1pPr>
          </a:lstStyle>
          <a:p>
            <a:r>
              <a:t>urbanismo  biopolítico</a:t>
            </a:r>
          </a:p>
        </p:txBody>
      </p:sp>
      <p:sp>
        <p:nvSpPr>
          <p:cNvPr id="95" name="object 32"/>
          <p:cNvSpPr txBox="1"/>
          <p:nvPr/>
        </p:nvSpPr>
        <p:spPr>
          <a:xfrm>
            <a:off x="7216154" y="6725273"/>
            <a:ext cx="436881" cy="26416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2100">
                <a:latin typeface="indisciplinar"/>
                <a:ea typeface="indisciplinar"/>
                <a:cs typeface="indisciplinar"/>
                <a:sym typeface="indisciplinar"/>
              </a:defRPr>
            </a:lvl1pPr>
          </a:lstStyle>
          <a:p>
            <a:r>
              <a:t>ind</a:t>
            </a:r>
          </a:p>
        </p:txBody>
      </p:sp>
      <p:sp>
        <p:nvSpPr>
          <p:cNvPr id="96" name="object 33"/>
          <p:cNvSpPr txBox="1"/>
          <p:nvPr/>
        </p:nvSpPr>
        <p:spPr>
          <a:xfrm>
            <a:off x="7417564" y="6999596"/>
            <a:ext cx="235585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900">
                <a:latin typeface="indisciplinar"/>
                <a:ea typeface="indisciplinar"/>
                <a:cs typeface="indisciplinar"/>
                <a:sym typeface="indisciplinar"/>
              </a:defRPr>
            </a:lvl1pPr>
          </a:lstStyle>
          <a:p>
            <a:r>
              <a:t>.lab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object 2"/>
          <p:cNvSpPr txBox="1"/>
          <p:nvPr/>
        </p:nvSpPr>
        <p:spPr>
          <a:xfrm>
            <a:off x="11062933" y="5103534"/>
            <a:ext cx="1406526" cy="199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0650">
              <a:lnSpc>
                <a:spcPts val="800"/>
              </a:lnSpc>
              <a:spcBef>
                <a:spcPts val="100"/>
              </a:spcBef>
              <a:defRPr sz="7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Assunção dos riscos do  negócio pelo poder público e</a:t>
            </a:r>
            <a:r>
              <a:rPr spc="-100"/>
              <a:t> </a:t>
            </a:r>
            <a:r>
              <a:t>dos</a:t>
            </a:r>
          </a:p>
        </p:txBody>
      </p:sp>
      <p:sp>
        <p:nvSpPr>
          <p:cNvPr id="99" name="object 3"/>
          <p:cNvSpPr txBox="1"/>
          <p:nvPr/>
        </p:nvSpPr>
        <p:spPr>
          <a:xfrm>
            <a:off x="11062933" y="5306760"/>
            <a:ext cx="1327151" cy="199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ts val="800"/>
              </a:lnSpc>
              <a:spcBef>
                <a:spcPts val="100"/>
              </a:spcBef>
              <a:defRPr sz="7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ganhos pela iniciativa</a:t>
            </a:r>
            <a:r>
              <a:rPr spc="-100"/>
              <a:t> </a:t>
            </a:r>
            <a:r>
              <a:t>privada  (CANETTIERI, Thiago.</a:t>
            </a:r>
            <a:r>
              <a:rPr spc="-25"/>
              <a:t> </a:t>
            </a:r>
            <a:r>
              <a:t>2017)</a:t>
            </a:r>
          </a:p>
        </p:txBody>
      </p:sp>
      <p:sp>
        <p:nvSpPr>
          <p:cNvPr id="100" name="object 4"/>
          <p:cNvSpPr/>
          <p:nvPr/>
        </p:nvSpPr>
        <p:spPr>
          <a:xfrm>
            <a:off x="11036476" y="5136362"/>
            <a:ext cx="1483500" cy="418872"/>
          </a:xfrm>
          <a:prstGeom prst="rect">
            <a:avLst/>
          </a:pr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1" name="object 5"/>
          <p:cNvSpPr txBox="1"/>
          <p:nvPr/>
        </p:nvSpPr>
        <p:spPr>
          <a:xfrm>
            <a:off x="12042860" y="2225887"/>
            <a:ext cx="845820" cy="6059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0650">
              <a:lnSpc>
                <a:spcPts val="800"/>
              </a:lnSpc>
              <a:spcBef>
                <a:spcPts val="100"/>
              </a:spcBef>
              <a:defRPr sz="7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A gestão da  política e do  serviço públicos  direcionadas para  a lucratividade  (FIX, Mariana.</a:t>
            </a:r>
            <a:r>
              <a:rPr spc="-100"/>
              <a:t> </a:t>
            </a:r>
            <a:r>
              <a:t>2004)</a:t>
            </a:r>
          </a:p>
        </p:txBody>
      </p:sp>
      <p:sp>
        <p:nvSpPr>
          <p:cNvPr id="102" name="object 6"/>
          <p:cNvSpPr/>
          <p:nvPr/>
        </p:nvSpPr>
        <p:spPr>
          <a:xfrm>
            <a:off x="12016395" y="2258707"/>
            <a:ext cx="880452" cy="632346"/>
          </a:xfrm>
          <a:prstGeom prst="rect">
            <a:avLst/>
          </a:pr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3" name="object 7"/>
          <p:cNvSpPr txBox="1"/>
          <p:nvPr/>
        </p:nvSpPr>
        <p:spPr>
          <a:xfrm>
            <a:off x="13268100" y="3321077"/>
            <a:ext cx="1069341" cy="3011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0650">
              <a:lnSpc>
                <a:spcPts val="800"/>
              </a:lnSpc>
              <a:spcBef>
                <a:spcPts val="100"/>
              </a:spcBef>
              <a:defRPr sz="7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Redução drástica da  receita do município  </a:t>
            </a:r>
            <a:r>
              <a:rPr spc="-10"/>
              <a:t>(FATORELLI, </a:t>
            </a:r>
            <a:r>
              <a:t>Maria.</a:t>
            </a:r>
            <a:r>
              <a:rPr spc="-90"/>
              <a:t> </a:t>
            </a:r>
            <a:r>
              <a:t>2017)</a:t>
            </a:r>
          </a:p>
        </p:txBody>
      </p:sp>
      <p:sp>
        <p:nvSpPr>
          <p:cNvPr id="104" name="object 8"/>
          <p:cNvSpPr/>
          <p:nvPr/>
        </p:nvSpPr>
        <p:spPr>
          <a:xfrm>
            <a:off x="13241641" y="3353892"/>
            <a:ext cx="1188759" cy="322099"/>
          </a:xfrm>
          <a:prstGeom prst="rect">
            <a:avLst/>
          </a:pr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5" name="object 9"/>
          <p:cNvSpPr txBox="1"/>
          <p:nvPr/>
        </p:nvSpPr>
        <p:spPr>
          <a:xfrm>
            <a:off x="8049600" y="3181250"/>
            <a:ext cx="1271271" cy="504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193675" indent="120650">
              <a:lnSpc>
                <a:spcPts val="800"/>
              </a:lnSpc>
              <a:spcBef>
                <a:spcPts val="100"/>
              </a:spcBef>
              <a:defRPr sz="7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Adoção de</a:t>
            </a:r>
            <a:r>
              <a:rPr spc="-100"/>
              <a:t> </a:t>
            </a:r>
            <a:r>
              <a:t>parâmetros  e lógicas do</a:t>
            </a:r>
            <a:r>
              <a:rPr spc="-30"/>
              <a:t> </a:t>
            </a:r>
            <a:r>
              <a:t>mercado</a:t>
            </a:r>
          </a:p>
          <a:p>
            <a:pPr marR="5080" indent="12700">
              <a:lnSpc>
                <a:spcPts val="800"/>
              </a:lnSpc>
              <a:defRPr sz="7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financeiro para a</a:t>
            </a:r>
            <a:r>
              <a:rPr spc="-114"/>
              <a:t> </a:t>
            </a:r>
            <a:r>
              <a:t>governança  urbana (PECK, Jamie;  WHITESIDE, </a:t>
            </a:r>
            <a:r>
              <a:rPr spc="-5"/>
              <a:t>Heather.</a:t>
            </a:r>
            <a:r>
              <a:rPr spc="-30"/>
              <a:t> </a:t>
            </a:r>
            <a:r>
              <a:t>2016)</a:t>
            </a:r>
          </a:p>
        </p:txBody>
      </p:sp>
      <p:sp>
        <p:nvSpPr>
          <p:cNvPr id="106" name="object 10"/>
          <p:cNvSpPr/>
          <p:nvPr/>
        </p:nvSpPr>
        <p:spPr>
          <a:xfrm>
            <a:off x="8023135" y="3214065"/>
            <a:ext cx="1287806" cy="516129"/>
          </a:xfrm>
          <a:prstGeom prst="rect">
            <a:avLst/>
          </a:pr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7" name="object 11"/>
          <p:cNvSpPr/>
          <p:nvPr/>
        </p:nvSpPr>
        <p:spPr>
          <a:xfrm>
            <a:off x="-1" y="10022407"/>
            <a:ext cx="15119987" cy="334799"/>
          </a:xfrm>
          <a:prstGeom prst="rect">
            <a:avLst/>
          </a:prstGeom>
          <a:solidFill>
            <a:srgbClr val="DCA414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8" name="object 12"/>
          <p:cNvSpPr/>
          <p:nvPr/>
        </p:nvSpPr>
        <p:spPr>
          <a:xfrm>
            <a:off x="-1" y="10357205"/>
            <a:ext cx="15120012" cy="334799"/>
          </a:xfrm>
          <a:prstGeom prst="rect">
            <a:avLst/>
          </a:prstGeom>
          <a:solidFill>
            <a:srgbClr val="DCA215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09" name="object 13"/>
          <p:cNvSpPr/>
          <p:nvPr/>
        </p:nvSpPr>
        <p:spPr>
          <a:xfrm>
            <a:off x="-1" y="9687611"/>
            <a:ext cx="15119987" cy="334799"/>
          </a:xfrm>
          <a:prstGeom prst="rect">
            <a:avLst/>
          </a:prstGeom>
          <a:solidFill>
            <a:srgbClr val="DCA414">
              <a:alpha val="59999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0" name="object 14"/>
          <p:cNvSpPr/>
          <p:nvPr/>
        </p:nvSpPr>
        <p:spPr>
          <a:xfrm>
            <a:off x="8639632" y="3773182"/>
            <a:ext cx="1464007" cy="1090538"/>
          </a:xfrm>
          <a:prstGeom prst="rect">
            <a:avLst/>
          </a:prstGeom>
          <a:solidFill>
            <a:srgbClr val="F4CD00">
              <a:alpha val="59999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1" name="object 15"/>
          <p:cNvSpPr txBox="1"/>
          <p:nvPr/>
        </p:nvSpPr>
        <p:spPr>
          <a:xfrm>
            <a:off x="8813100" y="4067623"/>
            <a:ext cx="1117601" cy="45085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lnSpc>
                <a:spcPts val="1500"/>
              </a:lnSpc>
              <a:spcBef>
                <a:spcPts val="100"/>
              </a:spcBef>
              <a:defRPr sz="14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banco btg</a:t>
            </a:r>
            <a:r>
              <a:rPr spc="-75"/>
              <a:t> </a:t>
            </a:r>
            <a:r>
              <a:rPr spc="-5"/>
              <a:t>pactual</a:t>
            </a:r>
          </a:p>
          <a:p>
            <a:pPr marL="635" marR="116204" indent="122554" algn="ctr">
              <a:lnSpc>
                <a:spcPts val="1000"/>
              </a:lnSpc>
              <a:defRPr sz="10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estruturador </a:t>
            </a:r>
            <a:r>
              <a:rPr spc="-4"/>
              <a:t>da  operação</a:t>
            </a:r>
            <a:r>
              <a:rPr spc="-65"/>
              <a:t> </a:t>
            </a:r>
            <a:r>
              <a:t>financeira</a:t>
            </a:r>
          </a:p>
        </p:txBody>
      </p:sp>
      <p:sp>
        <p:nvSpPr>
          <p:cNvPr id="112" name="object 16"/>
          <p:cNvSpPr/>
          <p:nvPr/>
        </p:nvSpPr>
        <p:spPr>
          <a:xfrm>
            <a:off x="9317291" y="2087828"/>
            <a:ext cx="1464006" cy="1017004"/>
          </a:xfrm>
          <a:prstGeom prst="rect">
            <a:avLst/>
          </a:prstGeom>
          <a:solidFill>
            <a:srgbClr val="000000">
              <a:alpha val="59999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3" name="object 17"/>
          <p:cNvSpPr txBox="1"/>
          <p:nvPr/>
        </p:nvSpPr>
        <p:spPr>
          <a:xfrm>
            <a:off x="9612717" y="2472505"/>
            <a:ext cx="87376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pbh </a:t>
            </a:r>
            <a:r>
              <a:rPr spc="-10"/>
              <a:t>ativos</a:t>
            </a:r>
            <a:r>
              <a:rPr spc="-80"/>
              <a:t> </a:t>
            </a:r>
            <a:r>
              <a:t>s/a</a:t>
            </a:r>
          </a:p>
        </p:txBody>
      </p:sp>
      <p:sp>
        <p:nvSpPr>
          <p:cNvPr id="114" name="object 18"/>
          <p:cNvSpPr/>
          <p:nvPr/>
        </p:nvSpPr>
        <p:spPr>
          <a:xfrm>
            <a:off x="10781044" y="4225575"/>
            <a:ext cx="1" cy="165602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5" name="object 19"/>
          <p:cNvSpPr/>
          <p:nvPr/>
        </p:nvSpPr>
        <p:spPr>
          <a:xfrm>
            <a:off x="10781044" y="4519281"/>
            <a:ext cx="1" cy="172587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6" name="object 20"/>
          <p:cNvSpPr/>
          <p:nvPr/>
        </p:nvSpPr>
        <p:spPr>
          <a:xfrm>
            <a:off x="10736928" y="4225578"/>
            <a:ext cx="88227" cy="474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0801" y="0"/>
                </a:lnTo>
                <a:lnTo>
                  <a:pt x="21600" y="21600"/>
                </a:lnTo>
              </a:path>
            </a:pathLst>
          </a:custGeom>
          <a:ln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7" name="object 21"/>
          <p:cNvSpPr/>
          <p:nvPr/>
        </p:nvSpPr>
        <p:spPr>
          <a:xfrm>
            <a:off x="6749281" y="1707196"/>
            <a:ext cx="3269057" cy="56007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0"/>
                </a:moveTo>
                <a:lnTo>
                  <a:pt x="21600" y="21600"/>
                </a:lnTo>
                <a:lnTo>
                  <a:pt x="0" y="21600"/>
                </a:lnTo>
              </a:path>
            </a:pathLst>
          </a:custGeom>
          <a:ln w="12700">
            <a:solidFill>
              <a:srgbClr val="C9244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8" name="object 22"/>
          <p:cNvSpPr/>
          <p:nvPr/>
        </p:nvSpPr>
        <p:spPr>
          <a:xfrm>
            <a:off x="10564751" y="1596010"/>
            <a:ext cx="395999" cy="1"/>
          </a:xfrm>
          <a:prstGeom prst="line">
            <a:avLst/>
          </a:prstGeom>
          <a:ln>
            <a:solidFill>
              <a:srgbClr val="C9244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19" name="object 23"/>
          <p:cNvSpPr/>
          <p:nvPr/>
        </p:nvSpPr>
        <p:spPr>
          <a:xfrm>
            <a:off x="-1" y="-1"/>
            <a:ext cx="15119987" cy="342482"/>
          </a:xfrm>
          <a:prstGeom prst="rect">
            <a:avLst/>
          </a:prstGeom>
          <a:solidFill>
            <a:srgbClr val="1D8CD1">
              <a:alpha val="79998"/>
            </a:srgbClr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0" name="object 24"/>
          <p:cNvSpPr txBox="1"/>
          <p:nvPr/>
        </p:nvSpPr>
        <p:spPr>
          <a:xfrm>
            <a:off x="347299" y="515354"/>
            <a:ext cx="3302001" cy="4488408"/>
          </a:xfrm>
          <a:prstGeom prst="rect">
            <a:avLst/>
          </a:prstGeom>
          <a:ln w="12700">
            <a:solidFill>
              <a:srgbClr val="FF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289559" algn="just">
              <a:lnSpc>
                <a:spcPts val="1000"/>
              </a:lnSpc>
              <a:spcBef>
                <a:spcPts val="100"/>
              </a:spcBef>
              <a:defRPr sz="9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rPr dirty="0"/>
              <a:t>A </a:t>
            </a:r>
            <a:r>
              <a:rPr dirty="0">
                <a:latin typeface="Memphis-Bold"/>
                <a:ea typeface="Memphis-Bold"/>
                <a:cs typeface="Memphis-Bold"/>
                <a:sym typeface="Memphis-Bold"/>
              </a:rPr>
              <a:t>PBH </a:t>
            </a:r>
            <a:r>
              <a:rPr dirty="0" err="1">
                <a:latin typeface="Memphis-Bold"/>
                <a:ea typeface="Memphis-Bold"/>
                <a:cs typeface="Memphis-Bold"/>
                <a:sym typeface="Memphis-Bold"/>
              </a:rPr>
              <a:t>Ativos</a:t>
            </a:r>
            <a:r>
              <a:rPr dirty="0">
                <a:latin typeface="Memphis-Bold"/>
                <a:ea typeface="Memphis-Bold"/>
                <a:cs typeface="Memphis-Bold"/>
                <a:sym typeface="Memphis-Bold"/>
              </a:rPr>
              <a:t> S/A </a:t>
            </a:r>
            <a:r>
              <a:rPr dirty="0" err="1"/>
              <a:t>é</a:t>
            </a:r>
            <a:r>
              <a:rPr dirty="0"/>
              <a:t> </a:t>
            </a:r>
            <a:r>
              <a:rPr dirty="0" err="1"/>
              <a:t>uma</a:t>
            </a:r>
            <a:r>
              <a:rPr dirty="0"/>
              <a:t> </a:t>
            </a:r>
            <a:r>
              <a:rPr sz="900" b="1" dirty="0" err="1">
                <a:solidFill>
                  <a:schemeClr val="bg2"/>
                </a:solidFill>
              </a:rPr>
              <a:t>empresa</a:t>
            </a:r>
            <a:r>
              <a:rPr sz="900" b="1" dirty="0">
                <a:solidFill>
                  <a:schemeClr val="bg2"/>
                </a:solidFill>
              </a:rPr>
              <a:t> de </a:t>
            </a:r>
            <a:r>
              <a:rPr sz="900" b="1" dirty="0" err="1">
                <a:solidFill>
                  <a:schemeClr val="bg2"/>
                </a:solidFill>
              </a:rPr>
              <a:t>administração</a:t>
            </a:r>
            <a:r>
              <a:rPr sz="900" b="1" dirty="0">
                <a:solidFill>
                  <a:schemeClr val="bg2"/>
                </a:solidFill>
              </a:rPr>
              <a:t>  </a:t>
            </a:r>
            <a:r>
              <a:rPr sz="900" b="1" dirty="0" err="1">
                <a:solidFill>
                  <a:schemeClr val="bg2"/>
                </a:solidFill>
              </a:rPr>
              <a:t>indireta</a:t>
            </a:r>
            <a:r>
              <a:rPr dirty="0"/>
              <a:t>,</a:t>
            </a:r>
            <a:r>
              <a:rPr spc="-30" dirty="0"/>
              <a:t> </a:t>
            </a:r>
            <a:r>
              <a:rPr dirty="0" err="1"/>
              <a:t>na</a:t>
            </a:r>
            <a:r>
              <a:rPr spc="-30" dirty="0"/>
              <a:t> </a:t>
            </a:r>
            <a:r>
              <a:rPr dirty="0"/>
              <a:t>forma</a:t>
            </a:r>
            <a:r>
              <a:rPr spc="-30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dirty="0" err="1"/>
              <a:t>sociedade</a:t>
            </a:r>
            <a:r>
              <a:rPr spc="-30" dirty="0"/>
              <a:t> </a:t>
            </a:r>
            <a:r>
              <a:rPr dirty="0" err="1"/>
              <a:t>anônima</a:t>
            </a:r>
            <a:r>
              <a:rPr spc="-30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dirty="0"/>
              <a:t>capital</a:t>
            </a:r>
            <a:r>
              <a:rPr spc="-30" dirty="0"/>
              <a:t> </a:t>
            </a:r>
            <a:r>
              <a:rPr dirty="0" err="1"/>
              <a:t>fechado</a:t>
            </a:r>
            <a:r>
              <a:rPr dirty="0"/>
              <a:t>,  e </a:t>
            </a:r>
            <a:r>
              <a:rPr dirty="0" err="1"/>
              <a:t>foi</a:t>
            </a:r>
            <a:r>
              <a:rPr dirty="0"/>
              <a:t> </a:t>
            </a:r>
            <a:r>
              <a:rPr dirty="0" err="1"/>
              <a:t>criada</a:t>
            </a:r>
            <a:r>
              <a:rPr dirty="0"/>
              <a:t> pela </a:t>
            </a:r>
            <a:r>
              <a:rPr dirty="0" err="1"/>
              <a:t>Prefeitura</a:t>
            </a:r>
            <a:r>
              <a:rPr dirty="0"/>
              <a:t> de Belo Horizonte (</a:t>
            </a:r>
            <a:r>
              <a:rPr dirty="0" err="1"/>
              <a:t>gestão</a:t>
            </a:r>
            <a:r>
              <a:rPr dirty="0"/>
              <a:t> </a:t>
            </a:r>
            <a:r>
              <a:rPr dirty="0" err="1"/>
              <a:t>Márcio</a:t>
            </a:r>
            <a:r>
              <a:rPr dirty="0"/>
              <a:t>  </a:t>
            </a:r>
            <a:r>
              <a:rPr dirty="0" err="1"/>
              <a:t>Lacerda</a:t>
            </a:r>
            <a:r>
              <a:rPr dirty="0"/>
              <a:t>) pela Lei n.º 10.003 de 2010 (</a:t>
            </a:r>
            <a:r>
              <a:rPr dirty="0" err="1"/>
              <a:t>alterações</a:t>
            </a:r>
            <a:r>
              <a:rPr dirty="0"/>
              <a:t> </a:t>
            </a:r>
            <a:r>
              <a:rPr dirty="0" err="1"/>
              <a:t>dadas</a:t>
            </a:r>
            <a:r>
              <a:rPr dirty="0"/>
              <a:t> pela  Lei nº 10.699 e </a:t>
            </a:r>
            <a:r>
              <a:rPr dirty="0" err="1"/>
              <a:t>pelo</a:t>
            </a:r>
            <a:r>
              <a:rPr dirty="0"/>
              <a:t> </a:t>
            </a:r>
            <a:r>
              <a:rPr dirty="0" err="1"/>
              <a:t>Decreto</a:t>
            </a:r>
            <a:r>
              <a:rPr dirty="0"/>
              <a:t> nº14.444 de 2011. A</a:t>
            </a:r>
            <a:r>
              <a:rPr spc="175" dirty="0"/>
              <a:t> </a:t>
            </a:r>
            <a:r>
              <a:rPr dirty="0" err="1"/>
              <a:t>empresa</a:t>
            </a:r>
            <a:r>
              <a:rPr dirty="0"/>
              <a:t>,  </a:t>
            </a:r>
            <a:r>
              <a:rPr dirty="0" err="1"/>
              <a:t>conforme</a:t>
            </a:r>
            <a:r>
              <a:rPr dirty="0"/>
              <a:t> </a:t>
            </a:r>
            <a:r>
              <a:rPr dirty="0" err="1"/>
              <a:t>descrição</a:t>
            </a:r>
            <a:r>
              <a:rPr dirty="0"/>
              <a:t> </a:t>
            </a:r>
            <a:r>
              <a:rPr dirty="0" err="1"/>
              <a:t>em</a:t>
            </a:r>
            <a:r>
              <a:rPr dirty="0"/>
              <a:t> </a:t>
            </a:r>
            <a:r>
              <a:rPr dirty="0" err="1"/>
              <a:t>sua</a:t>
            </a:r>
            <a:r>
              <a:rPr dirty="0"/>
              <a:t> </a:t>
            </a:r>
            <a:r>
              <a:rPr dirty="0" err="1"/>
              <a:t>página</a:t>
            </a:r>
            <a:r>
              <a:rPr dirty="0"/>
              <a:t> de internet </a:t>
            </a:r>
            <a:r>
              <a:rPr sz="1000" dirty="0">
                <a:solidFill>
                  <a:srgbClr val="1D8CD1"/>
                </a:solidFill>
                <a:latin typeface="Memphis-Bold"/>
                <a:ea typeface="Memphis-Bold"/>
                <a:cs typeface="Memphis-Bold"/>
                <a:sym typeface="Memphis-Bold"/>
              </a:rPr>
              <a:t>[4]</a:t>
            </a:r>
            <a:r>
              <a:rPr dirty="0"/>
              <a:t>, </a:t>
            </a:r>
            <a:r>
              <a:rPr dirty="0" err="1"/>
              <a:t>tem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 </a:t>
            </a:r>
            <a:r>
              <a:rPr dirty="0" err="1"/>
              <a:t>missão</a:t>
            </a:r>
            <a:r>
              <a:rPr dirty="0"/>
              <a:t> </a:t>
            </a:r>
            <a:r>
              <a:rPr dirty="0" err="1"/>
              <a:t>auxiliar</a:t>
            </a:r>
            <a:r>
              <a:rPr dirty="0"/>
              <a:t> a </a:t>
            </a:r>
            <a:r>
              <a:rPr dirty="0" err="1"/>
              <a:t>Prefeitura</a:t>
            </a:r>
            <a:r>
              <a:rPr dirty="0"/>
              <a:t> Municipal de Belo Horizonte  </a:t>
            </a:r>
            <a:r>
              <a:rPr dirty="0" err="1"/>
              <a:t>na</a:t>
            </a:r>
            <a:r>
              <a:rPr dirty="0"/>
              <a:t> </a:t>
            </a:r>
            <a:r>
              <a:rPr dirty="0" err="1"/>
              <a:t>articulação</a:t>
            </a:r>
            <a:r>
              <a:rPr dirty="0"/>
              <a:t> e </a:t>
            </a:r>
            <a:r>
              <a:rPr dirty="0" err="1"/>
              <a:t>operacionalização</a:t>
            </a:r>
            <a:r>
              <a:rPr dirty="0"/>
              <a:t> de </a:t>
            </a:r>
            <a:r>
              <a:rPr dirty="0" err="1"/>
              <a:t>políticas</a:t>
            </a:r>
            <a:r>
              <a:rPr dirty="0"/>
              <a:t> </a:t>
            </a:r>
            <a:r>
              <a:rPr dirty="0" err="1"/>
              <a:t>públicas</a:t>
            </a:r>
            <a:r>
              <a:rPr dirty="0"/>
              <a:t>  </a:t>
            </a:r>
            <a:r>
              <a:rPr dirty="0" err="1"/>
              <a:t>voltadas</a:t>
            </a:r>
            <a:r>
              <a:rPr dirty="0"/>
              <a:t> para o </a:t>
            </a:r>
            <a:r>
              <a:rPr dirty="0" err="1"/>
              <a:t>desenvolvimento</a:t>
            </a:r>
            <a:r>
              <a:rPr dirty="0"/>
              <a:t> </a:t>
            </a:r>
            <a:r>
              <a:rPr dirty="0" err="1"/>
              <a:t>econômico</a:t>
            </a:r>
            <a:r>
              <a:rPr dirty="0"/>
              <a:t> e social do  </a:t>
            </a:r>
            <a:r>
              <a:rPr dirty="0" err="1"/>
              <a:t>município</a:t>
            </a:r>
            <a:r>
              <a:rPr dirty="0"/>
              <a:t>.</a:t>
            </a:r>
          </a:p>
          <a:p>
            <a:pPr marR="5080" indent="289559" algn="just">
              <a:lnSpc>
                <a:spcPts val="1000"/>
              </a:lnSpc>
              <a:defRPr sz="9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rPr dirty="0" err="1"/>
              <a:t>Sua</a:t>
            </a:r>
            <a:r>
              <a:rPr dirty="0"/>
              <a:t> </a:t>
            </a:r>
            <a:r>
              <a:rPr dirty="0" err="1"/>
              <a:t>atuação</a:t>
            </a:r>
            <a:r>
              <a:rPr dirty="0"/>
              <a:t> se </a:t>
            </a:r>
            <a:r>
              <a:rPr dirty="0" err="1"/>
              <a:t>dá</a:t>
            </a:r>
            <a:r>
              <a:rPr dirty="0"/>
              <a:t> </a:t>
            </a:r>
            <a:r>
              <a:rPr dirty="0" err="1"/>
              <a:t>por</a:t>
            </a:r>
            <a:r>
              <a:rPr dirty="0"/>
              <a:t> </a:t>
            </a:r>
            <a:r>
              <a:rPr dirty="0" err="1"/>
              <a:t>dois</a:t>
            </a:r>
            <a:r>
              <a:rPr dirty="0"/>
              <a:t> </a:t>
            </a:r>
            <a:r>
              <a:rPr dirty="0" err="1"/>
              <a:t>braços</a:t>
            </a:r>
            <a:r>
              <a:rPr dirty="0"/>
              <a:t>. O </a:t>
            </a:r>
            <a:r>
              <a:rPr dirty="0" err="1"/>
              <a:t>primeiro</a:t>
            </a:r>
            <a:r>
              <a:rPr dirty="0"/>
              <a:t> deles  </a:t>
            </a:r>
            <a:r>
              <a:rPr dirty="0" err="1"/>
              <a:t>é</a:t>
            </a:r>
            <a:r>
              <a:rPr dirty="0"/>
              <a:t> </a:t>
            </a:r>
            <a:r>
              <a:rPr b="1" dirty="0">
                <a:solidFill>
                  <a:srgbClr val="FF0000"/>
                </a:solidFill>
              </a:rPr>
              <a:t>a </a:t>
            </a:r>
            <a:r>
              <a:rPr b="1" dirty="0" err="1">
                <a:solidFill>
                  <a:srgbClr val="FF0000"/>
                </a:solidFill>
              </a:rPr>
              <a:t>criação</a:t>
            </a:r>
            <a:r>
              <a:rPr b="1" dirty="0">
                <a:solidFill>
                  <a:srgbClr val="FF0000"/>
                </a:solidFill>
              </a:rPr>
              <a:t> de </a:t>
            </a:r>
            <a:r>
              <a:rPr b="1" dirty="0" err="1">
                <a:solidFill>
                  <a:srgbClr val="FF0000"/>
                </a:solidFill>
              </a:rPr>
              <a:t>Parcerias</a:t>
            </a:r>
            <a:r>
              <a:rPr b="1" dirty="0">
                <a:solidFill>
                  <a:srgbClr val="FF0000"/>
                </a:solidFill>
              </a:rPr>
              <a:t> </a:t>
            </a:r>
            <a:r>
              <a:rPr b="1" dirty="0" err="1">
                <a:solidFill>
                  <a:srgbClr val="FF0000"/>
                </a:solidFill>
              </a:rPr>
              <a:t>público-privadas</a:t>
            </a:r>
            <a:r>
              <a:rPr b="1" dirty="0">
                <a:solidFill>
                  <a:srgbClr val="FF0000"/>
                </a:solidFill>
              </a:rPr>
              <a:t> (PPPs) </a:t>
            </a:r>
            <a:r>
              <a:rPr dirty="0" err="1"/>
              <a:t>atuando</a:t>
            </a:r>
            <a:r>
              <a:rPr dirty="0"/>
              <a:t>  </a:t>
            </a:r>
            <a:r>
              <a:rPr dirty="0" err="1"/>
              <a:t>desde</a:t>
            </a:r>
            <a:r>
              <a:rPr spc="-30" dirty="0"/>
              <a:t> </a:t>
            </a:r>
            <a:r>
              <a:rPr dirty="0"/>
              <a:t>a</a:t>
            </a:r>
            <a:r>
              <a:rPr spc="-30" dirty="0"/>
              <a:t> </a:t>
            </a:r>
            <a:r>
              <a:rPr dirty="0" err="1"/>
              <a:t>publicação</a:t>
            </a:r>
            <a:r>
              <a:rPr spc="-30" dirty="0"/>
              <a:t> </a:t>
            </a:r>
            <a:r>
              <a:rPr dirty="0"/>
              <a:t>dos</a:t>
            </a:r>
            <a:r>
              <a:rPr spc="-30" dirty="0"/>
              <a:t> </a:t>
            </a:r>
            <a:r>
              <a:rPr dirty="0" err="1"/>
              <a:t>termos</a:t>
            </a:r>
            <a:r>
              <a:rPr spc="-30" dirty="0"/>
              <a:t> </a:t>
            </a:r>
            <a:r>
              <a:rPr dirty="0"/>
              <a:t>da</a:t>
            </a:r>
            <a:r>
              <a:rPr spc="-30" dirty="0"/>
              <a:t> </a:t>
            </a:r>
            <a:r>
              <a:rPr dirty="0" err="1"/>
              <a:t>manifestação</a:t>
            </a:r>
            <a:r>
              <a:rPr spc="-30" dirty="0"/>
              <a:t> </a:t>
            </a:r>
            <a:r>
              <a:rPr dirty="0"/>
              <a:t>de</a:t>
            </a:r>
            <a:r>
              <a:rPr spc="-30" dirty="0"/>
              <a:t> </a:t>
            </a:r>
            <a:r>
              <a:rPr dirty="0" err="1"/>
              <a:t>interesse</a:t>
            </a:r>
            <a:r>
              <a:rPr dirty="0"/>
              <a:t>  </a:t>
            </a:r>
            <a:r>
              <a:rPr dirty="0" err="1"/>
              <a:t>até</a:t>
            </a:r>
            <a:r>
              <a:rPr dirty="0"/>
              <a:t> a </a:t>
            </a:r>
            <a:r>
              <a:rPr dirty="0" err="1">
                <a:solidFill>
                  <a:srgbClr val="FF0000"/>
                </a:solidFill>
              </a:rPr>
              <a:t>modelagem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econômica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/>
              <a:t>das PPPs. Este </a:t>
            </a:r>
            <a:r>
              <a:rPr dirty="0" err="1"/>
              <a:t>tipo</a:t>
            </a:r>
            <a:r>
              <a:rPr dirty="0"/>
              <a:t> de “</a:t>
            </a:r>
            <a:r>
              <a:rPr dirty="0" err="1"/>
              <a:t>gestão</a:t>
            </a:r>
            <a:r>
              <a:rPr dirty="0"/>
              <a:t>”  </a:t>
            </a:r>
            <a:r>
              <a:rPr dirty="0" err="1"/>
              <a:t>aparece</a:t>
            </a:r>
            <a:r>
              <a:rPr dirty="0"/>
              <a:t> </a:t>
            </a:r>
            <a:r>
              <a:rPr dirty="0" err="1"/>
              <a:t>muito</a:t>
            </a:r>
            <a:r>
              <a:rPr dirty="0"/>
              <a:t> no </a:t>
            </a:r>
            <a:r>
              <a:rPr dirty="0" err="1"/>
              <a:t>momento</a:t>
            </a:r>
            <a:r>
              <a:rPr dirty="0"/>
              <a:t> de </a:t>
            </a:r>
            <a:r>
              <a:rPr dirty="0" err="1"/>
              <a:t>crise</a:t>
            </a:r>
            <a:r>
              <a:rPr dirty="0"/>
              <a:t> dos </a:t>
            </a:r>
            <a:r>
              <a:rPr dirty="0" err="1"/>
              <a:t>municípios</a:t>
            </a:r>
            <a:r>
              <a:rPr dirty="0"/>
              <a:t>  </a:t>
            </a:r>
            <a:r>
              <a:rPr dirty="0" err="1"/>
              <a:t>invadidos</a:t>
            </a:r>
            <a:r>
              <a:rPr spc="-50" dirty="0"/>
              <a:t> </a:t>
            </a:r>
            <a:r>
              <a:rPr dirty="0"/>
              <a:t>pela</a:t>
            </a:r>
            <a:r>
              <a:rPr spc="-50" dirty="0"/>
              <a:t> </a:t>
            </a:r>
            <a:r>
              <a:rPr dirty="0" err="1"/>
              <a:t>ideologia</a:t>
            </a:r>
            <a:r>
              <a:rPr spc="-50" dirty="0"/>
              <a:t> </a:t>
            </a:r>
            <a:r>
              <a:rPr dirty="0"/>
              <a:t>neoliberal</a:t>
            </a:r>
            <a:r>
              <a:rPr spc="-50" dirty="0"/>
              <a:t> </a:t>
            </a:r>
            <a:r>
              <a:rPr dirty="0" err="1"/>
              <a:t>em</a:t>
            </a:r>
            <a:r>
              <a:rPr spc="-50" dirty="0"/>
              <a:t> </a:t>
            </a:r>
            <a:r>
              <a:rPr dirty="0"/>
              <a:t>que</a:t>
            </a:r>
            <a:r>
              <a:rPr spc="-50" dirty="0"/>
              <a:t> </a:t>
            </a:r>
            <a:r>
              <a:rPr dirty="0"/>
              <a:t>o</a:t>
            </a:r>
            <a:r>
              <a:rPr spc="-50" dirty="0"/>
              <a:t> </a:t>
            </a:r>
            <a:r>
              <a:rPr dirty="0" err="1"/>
              <a:t>serviço</a:t>
            </a:r>
            <a:r>
              <a:rPr spc="-50" dirty="0"/>
              <a:t> </a:t>
            </a:r>
            <a:r>
              <a:rPr dirty="0" err="1"/>
              <a:t>público</a:t>
            </a:r>
            <a:r>
              <a:rPr dirty="0"/>
              <a:t>  </a:t>
            </a:r>
            <a:r>
              <a:rPr dirty="0" err="1"/>
              <a:t>mais</a:t>
            </a:r>
            <a:r>
              <a:rPr dirty="0"/>
              <a:t> </a:t>
            </a:r>
            <a:r>
              <a:rPr dirty="0" err="1"/>
              <a:t>eficiente</a:t>
            </a:r>
            <a:r>
              <a:rPr dirty="0"/>
              <a:t> </a:t>
            </a:r>
            <a:r>
              <a:rPr dirty="0" err="1"/>
              <a:t>é</a:t>
            </a:r>
            <a:r>
              <a:rPr dirty="0"/>
              <a:t> </a:t>
            </a:r>
            <a:r>
              <a:rPr dirty="0" err="1"/>
              <a:t>aquele</a:t>
            </a:r>
            <a:r>
              <a:rPr dirty="0"/>
              <a:t> que </a:t>
            </a:r>
            <a:r>
              <a:rPr dirty="0" err="1"/>
              <a:t>conta</a:t>
            </a:r>
            <a:r>
              <a:rPr dirty="0"/>
              <a:t> com um </a:t>
            </a:r>
            <a:r>
              <a:rPr dirty="0" err="1"/>
              <a:t>parceiro</a:t>
            </a:r>
            <a:r>
              <a:rPr dirty="0"/>
              <a:t> </a:t>
            </a:r>
            <a:r>
              <a:rPr dirty="0" err="1"/>
              <a:t>privado</a:t>
            </a:r>
            <a:r>
              <a:rPr dirty="0"/>
              <a:t>.  </a:t>
            </a:r>
            <a:r>
              <a:rPr dirty="0" err="1"/>
              <a:t>Entretanto</a:t>
            </a:r>
            <a:r>
              <a:rPr dirty="0"/>
              <a:t>, </a:t>
            </a:r>
            <a:r>
              <a:rPr dirty="0" err="1"/>
              <a:t>vários</a:t>
            </a:r>
            <a:r>
              <a:rPr dirty="0"/>
              <a:t> </a:t>
            </a:r>
            <a:r>
              <a:rPr dirty="0" err="1"/>
              <a:t>pesquisadores</a:t>
            </a:r>
            <a:r>
              <a:rPr dirty="0"/>
              <a:t> </a:t>
            </a:r>
            <a:r>
              <a:rPr dirty="0" err="1"/>
              <a:t>têm</a:t>
            </a:r>
            <a:r>
              <a:rPr dirty="0"/>
              <a:t> </a:t>
            </a:r>
            <a:r>
              <a:rPr dirty="0" err="1"/>
              <a:t>demonstrado</a:t>
            </a:r>
            <a:r>
              <a:rPr dirty="0"/>
              <a:t> que </a:t>
            </a:r>
            <a:r>
              <a:rPr dirty="0" err="1"/>
              <a:t>este</a:t>
            </a:r>
            <a:r>
              <a:rPr dirty="0"/>
              <a:t>  </a:t>
            </a:r>
            <a:r>
              <a:rPr dirty="0" err="1"/>
              <a:t>processo</a:t>
            </a:r>
            <a:r>
              <a:rPr dirty="0"/>
              <a:t> </a:t>
            </a:r>
            <a:r>
              <a:rPr dirty="0" err="1"/>
              <a:t>não</a:t>
            </a:r>
            <a:r>
              <a:rPr dirty="0"/>
              <a:t> </a:t>
            </a:r>
            <a:r>
              <a:rPr dirty="0" err="1"/>
              <a:t>é</a:t>
            </a:r>
            <a:r>
              <a:rPr dirty="0"/>
              <a:t> </a:t>
            </a:r>
            <a:r>
              <a:rPr dirty="0" err="1"/>
              <a:t>bem</a:t>
            </a:r>
            <a:r>
              <a:rPr dirty="0"/>
              <a:t> </a:t>
            </a:r>
            <a:r>
              <a:rPr dirty="0" err="1"/>
              <a:t>assim</a:t>
            </a:r>
            <a:r>
              <a:rPr dirty="0"/>
              <a:t>. Na </a:t>
            </a:r>
            <a:r>
              <a:rPr dirty="0" err="1"/>
              <a:t>verdade</a:t>
            </a:r>
            <a:r>
              <a:rPr dirty="0"/>
              <a:t>, o que </a:t>
            </a:r>
            <a:r>
              <a:rPr dirty="0" err="1">
                <a:solidFill>
                  <a:srgbClr val="FF0000"/>
                </a:solidFill>
              </a:rPr>
              <a:t>acontece</a:t>
            </a:r>
            <a:r>
              <a:rPr dirty="0">
                <a:solidFill>
                  <a:srgbClr val="FF0000"/>
                </a:solidFill>
              </a:rPr>
              <a:t> </a:t>
            </a:r>
            <a:r>
              <a:rPr dirty="0" err="1">
                <a:solidFill>
                  <a:srgbClr val="FF0000"/>
                </a:solidFill>
              </a:rPr>
              <a:t>é</a:t>
            </a:r>
            <a:r>
              <a:rPr dirty="0">
                <a:solidFill>
                  <a:srgbClr val="FF0000"/>
                </a:solidFill>
              </a:rPr>
              <a:t>  </a:t>
            </a:r>
            <a:r>
              <a:rPr dirty="0" err="1">
                <a:solidFill>
                  <a:srgbClr val="FF0000"/>
                </a:solidFill>
              </a:rPr>
              <a:t>muito</a:t>
            </a:r>
            <a:r>
              <a:rPr dirty="0">
                <a:solidFill>
                  <a:srgbClr val="FF0000"/>
                </a:solidFill>
              </a:rPr>
              <a:t> prejudicial para o </a:t>
            </a:r>
            <a:r>
              <a:rPr dirty="0" err="1">
                <a:solidFill>
                  <a:srgbClr val="FF0000"/>
                </a:solidFill>
              </a:rPr>
              <a:t>município</a:t>
            </a:r>
            <a:r>
              <a:rPr dirty="0"/>
              <a:t> que </a:t>
            </a:r>
            <a:r>
              <a:rPr dirty="0" err="1"/>
              <a:t>arca</a:t>
            </a:r>
            <a:r>
              <a:rPr dirty="0"/>
              <a:t> com a </a:t>
            </a:r>
            <a:r>
              <a:rPr dirty="0" err="1"/>
              <a:t>maior</a:t>
            </a:r>
            <a:r>
              <a:rPr dirty="0"/>
              <a:t>  </a:t>
            </a:r>
            <a:r>
              <a:rPr dirty="0" err="1"/>
              <a:t>parte</a:t>
            </a:r>
            <a:r>
              <a:rPr dirty="0"/>
              <a:t> dos </a:t>
            </a:r>
            <a:r>
              <a:rPr dirty="0" err="1"/>
              <a:t>custos</a:t>
            </a:r>
            <a:r>
              <a:rPr dirty="0"/>
              <a:t> e o “</a:t>
            </a:r>
            <a:r>
              <a:rPr dirty="0" err="1"/>
              <a:t>parceiro</a:t>
            </a:r>
            <a:r>
              <a:rPr dirty="0"/>
              <a:t> </a:t>
            </a:r>
            <a:r>
              <a:rPr dirty="0" err="1"/>
              <a:t>privado</a:t>
            </a:r>
            <a:r>
              <a:rPr dirty="0"/>
              <a:t>” </a:t>
            </a:r>
            <a:r>
              <a:rPr dirty="0" err="1"/>
              <a:t>fica</a:t>
            </a:r>
            <a:r>
              <a:rPr dirty="0"/>
              <a:t> com </a:t>
            </a:r>
            <a:r>
              <a:rPr dirty="0" err="1"/>
              <a:t>os</a:t>
            </a:r>
            <a:r>
              <a:rPr spc="-65" dirty="0"/>
              <a:t> </a:t>
            </a:r>
            <a:r>
              <a:rPr dirty="0" err="1"/>
              <a:t>lucros</a:t>
            </a:r>
            <a:r>
              <a:rPr dirty="0"/>
              <a:t>.</a:t>
            </a:r>
          </a:p>
          <a:p>
            <a:pPr marR="5080" indent="289559" algn="just">
              <a:lnSpc>
                <a:spcPts val="1000"/>
              </a:lnSpc>
              <a:defRPr sz="900" spc="5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rPr dirty="0" err="1"/>
              <a:t>Outra</a:t>
            </a:r>
            <a:r>
              <a:rPr dirty="0"/>
              <a:t> </a:t>
            </a:r>
            <a:r>
              <a:rPr dirty="0" err="1"/>
              <a:t>atuação</a:t>
            </a:r>
            <a:r>
              <a:rPr dirty="0"/>
              <a:t> </a:t>
            </a:r>
            <a:r>
              <a:rPr dirty="0" err="1"/>
              <a:t>importante</a:t>
            </a:r>
            <a:r>
              <a:rPr dirty="0"/>
              <a:t> da</a:t>
            </a:r>
            <a:r>
              <a:rPr spc="-135" dirty="0"/>
              <a:t> </a:t>
            </a:r>
            <a:r>
              <a:rPr dirty="0"/>
              <a:t>PBH </a:t>
            </a:r>
            <a:r>
              <a:rPr dirty="0" err="1"/>
              <a:t>Ativos</a:t>
            </a:r>
            <a:r>
              <a:rPr dirty="0"/>
              <a:t> </a:t>
            </a:r>
            <a:r>
              <a:rPr dirty="0" err="1"/>
              <a:t>é</a:t>
            </a:r>
            <a:r>
              <a:rPr dirty="0"/>
              <a:t> a </a:t>
            </a:r>
            <a:r>
              <a:rPr dirty="0" err="1">
                <a:solidFill>
                  <a:schemeClr val="accent1"/>
                </a:solidFill>
              </a:rPr>
              <a:t>securitização</a:t>
            </a:r>
            <a:r>
              <a:rPr dirty="0">
                <a:solidFill>
                  <a:schemeClr val="accent1"/>
                </a:solidFill>
              </a:rPr>
              <a:t>  </a:t>
            </a:r>
            <a:r>
              <a:rPr spc="0" dirty="0">
                <a:solidFill>
                  <a:schemeClr val="accent1"/>
                </a:solidFill>
              </a:rPr>
              <a:t>da</a:t>
            </a:r>
            <a:r>
              <a:rPr spc="-30" dirty="0">
                <a:solidFill>
                  <a:schemeClr val="accent1"/>
                </a:solidFill>
              </a:rPr>
              <a:t> </a:t>
            </a:r>
            <a:r>
              <a:rPr spc="0" dirty="0" err="1">
                <a:solidFill>
                  <a:schemeClr val="accent1"/>
                </a:solidFill>
              </a:rPr>
              <a:t>dívida</a:t>
            </a:r>
            <a:r>
              <a:rPr spc="-30" dirty="0">
                <a:solidFill>
                  <a:schemeClr val="accent1"/>
                </a:solidFill>
              </a:rPr>
              <a:t> </a:t>
            </a:r>
            <a:r>
              <a:rPr spc="0" dirty="0" err="1">
                <a:solidFill>
                  <a:schemeClr val="accent1"/>
                </a:solidFill>
              </a:rPr>
              <a:t>ativa</a:t>
            </a:r>
            <a:r>
              <a:rPr spc="-30" dirty="0">
                <a:solidFill>
                  <a:schemeClr val="accent1"/>
                </a:solidFill>
              </a:rPr>
              <a:t> </a:t>
            </a:r>
            <a:r>
              <a:rPr spc="0" dirty="0"/>
              <a:t>do</a:t>
            </a:r>
            <a:r>
              <a:rPr spc="-30" dirty="0"/>
              <a:t> </a:t>
            </a:r>
            <a:r>
              <a:rPr spc="0" dirty="0" err="1"/>
              <a:t>município</a:t>
            </a:r>
            <a:r>
              <a:rPr spc="-30" dirty="0"/>
              <a:t> </a:t>
            </a:r>
            <a:r>
              <a:rPr spc="0" dirty="0" err="1"/>
              <a:t>como</a:t>
            </a:r>
            <a:r>
              <a:rPr spc="-30" dirty="0"/>
              <a:t> </a:t>
            </a:r>
            <a:r>
              <a:rPr spc="0" dirty="0" err="1"/>
              <a:t>uma</a:t>
            </a:r>
            <a:r>
              <a:rPr spc="-30" dirty="0"/>
              <a:t> </a:t>
            </a:r>
            <a:r>
              <a:rPr spc="0" dirty="0" err="1"/>
              <a:t>maneira</a:t>
            </a:r>
            <a:r>
              <a:rPr spc="-30" dirty="0"/>
              <a:t> </a:t>
            </a:r>
            <a:r>
              <a:rPr spc="0" dirty="0"/>
              <a:t>de</a:t>
            </a:r>
            <a:r>
              <a:rPr spc="-30" dirty="0"/>
              <a:t> </a:t>
            </a:r>
            <a:r>
              <a:rPr spc="0" dirty="0" err="1"/>
              <a:t>adiantar</a:t>
            </a:r>
            <a:r>
              <a:rPr spc="0" dirty="0"/>
              <a:t>  a </a:t>
            </a:r>
            <a:r>
              <a:rPr spc="0" dirty="0" err="1"/>
              <a:t>receita</a:t>
            </a:r>
            <a:r>
              <a:rPr spc="0" dirty="0"/>
              <a:t> </a:t>
            </a:r>
            <a:r>
              <a:rPr spc="0" dirty="0" err="1"/>
              <a:t>por</a:t>
            </a:r>
            <a:r>
              <a:rPr spc="0" dirty="0"/>
              <a:t> </a:t>
            </a:r>
            <a:r>
              <a:rPr spc="0" dirty="0" err="1"/>
              <a:t>meio</a:t>
            </a:r>
            <a:r>
              <a:rPr spc="0" dirty="0"/>
              <a:t> de </a:t>
            </a:r>
            <a:r>
              <a:rPr spc="0" dirty="0" err="1"/>
              <a:t>uma</a:t>
            </a:r>
            <a:r>
              <a:rPr spc="0" dirty="0"/>
              <a:t> </a:t>
            </a:r>
            <a:r>
              <a:rPr spc="0" dirty="0" err="1"/>
              <a:t>operação</a:t>
            </a:r>
            <a:r>
              <a:rPr spc="0" dirty="0"/>
              <a:t> de </a:t>
            </a:r>
            <a:r>
              <a:rPr spc="0" dirty="0" err="1"/>
              <a:t>crédito</a:t>
            </a:r>
            <a:r>
              <a:rPr spc="0" dirty="0"/>
              <a:t> </a:t>
            </a:r>
            <a:r>
              <a:rPr spc="0" dirty="0" err="1"/>
              <a:t>chamada</a:t>
            </a:r>
            <a:r>
              <a:rPr spc="0" dirty="0"/>
              <a:t>  debentures </a:t>
            </a:r>
            <a:r>
              <a:rPr sz="1000" spc="0" dirty="0">
                <a:solidFill>
                  <a:srgbClr val="1D8CD1"/>
                </a:solidFill>
                <a:latin typeface="Memphis-Bold"/>
                <a:ea typeface="Memphis-Bold"/>
                <a:cs typeface="Memphis-Bold"/>
                <a:sym typeface="Memphis-Bold"/>
              </a:rPr>
              <a:t>[5]</a:t>
            </a:r>
            <a:r>
              <a:rPr spc="0" dirty="0"/>
              <a:t>. </a:t>
            </a:r>
            <a:r>
              <a:rPr spc="0" dirty="0" err="1"/>
              <a:t>Embora</a:t>
            </a:r>
            <a:r>
              <a:rPr spc="0" dirty="0"/>
              <a:t> </a:t>
            </a:r>
            <a:r>
              <a:rPr spc="0" dirty="0" err="1"/>
              <a:t>esta</a:t>
            </a:r>
            <a:r>
              <a:rPr spc="0" dirty="0"/>
              <a:t> </a:t>
            </a:r>
            <a:r>
              <a:rPr spc="0" dirty="0" err="1"/>
              <a:t>operação</a:t>
            </a:r>
            <a:r>
              <a:rPr spc="0" dirty="0"/>
              <a:t> </a:t>
            </a:r>
            <a:r>
              <a:rPr spc="0" dirty="0" err="1"/>
              <a:t>seja</a:t>
            </a:r>
            <a:r>
              <a:rPr spc="0" dirty="0"/>
              <a:t> </a:t>
            </a:r>
            <a:r>
              <a:rPr spc="0" dirty="0" err="1"/>
              <a:t>feita</a:t>
            </a:r>
            <a:r>
              <a:rPr spc="0" dirty="0"/>
              <a:t> pela PBH  </a:t>
            </a:r>
            <a:r>
              <a:rPr spc="0" dirty="0" err="1"/>
              <a:t>Ativos</a:t>
            </a:r>
            <a:r>
              <a:rPr spc="0" dirty="0"/>
              <a:t>,</a:t>
            </a:r>
            <a:r>
              <a:rPr spc="-69" dirty="0"/>
              <a:t> </a:t>
            </a:r>
            <a:r>
              <a:rPr spc="0" dirty="0"/>
              <a:t>o</a:t>
            </a:r>
            <a:r>
              <a:rPr spc="-69" dirty="0"/>
              <a:t> </a:t>
            </a:r>
            <a:r>
              <a:rPr spc="0" dirty="0" err="1"/>
              <a:t>objeto</a:t>
            </a:r>
            <a:r>
              <a:rPr spc="-69" dirty="0"/>
              <a:t> </a:t>
            </a:r>
            <a:r>
              <a:rPr spc="0" dirty="0"/>
              <a:t>da</a:t>
            </a:r>
            <a:r>
              <a:rPr spc="-69" dirty="0"/>
              <a:t> </a:t>
            </a:r>
            <a:r>
              <a:rPr spc="0" dirty="0" err="1"/>
              <a:t>transação</a:t>
            </a:r>
            <a:r>
              <a:rPr spc="-69" dirty="0"/>
              <a:t> </a:t>
            </a:r>
            <a:r>
              <a:rPr spc="0" dirty="0" err="1"/>
              <a:t>são</a:t>
            </a:r>
            <a:r>
              <a:rPr spc="-69" dirty="0"/>
              <a:t> </a:t>
            </a:r>
            <a:r>
              <a:rPr spc="0" dirty="0"/>
              <a:t>as</a:t>
            </a:r>
            <a:r>
              <a:rPr spc="-69" dirty="0"/>
              <a:t> </a:t>
            </a:r>
            <a:r>
              <a:rPr spc="0" dirty="0" err="1"/>
              <a:t>dívidas</a:t>
            </a:r>
            <a:r>
              <a:rPr spc="-69" dirty="0"/>
              <a:t> </a:t>
            </a:r>
            <a:r>
              <a:rPr spc="0" dirty="0"/>
              <a:t>dos</a:t>
            </a:r>
            <a:r>
              <a:rPr spc="-69" dirty="0"/>
              <a:t> </a:t>
            </a:r>
            <a:r>
              <a:rPr spc="0" dirty="0" err="1"/>
              <a:t>contribuintes</a:t>
            </a:r>
            <a:r>
              <a:rPr spc="0" dirty="0"/>
              <a:t>  que</a:t>
            </a:r>
            <a:r>
              <a:rPr spc="-20" dirty="0"/>
              <a:t> </a:t>
            </a:r>
            <a:r>
              <a:rPr spc="0" dirty="0" err="1"/>
              <a:t>deveriam</a:t>
            </a:r>
            <a:r>
              <a:rPr spc="-20" dirty="0"/>
              <a:t> </a:t>
            </a:r>
            <a:r>
              <a:rPr spc="0" dirty="0" err="1"/>
              <a:t>ir</a:t>
            </a:r>
            <a:r>
              <a:rPr spc="-20" dirty="0"/>
              <a:t> </a:t>
            </a:r>
            <a:r>
              <a:rPr spc="0" dirty="0"/>
              <a:t>para</a:t>
            </a:r>
            <a:r>
              <a:rPr spc="-20" dirty="0"/>
              <a:t> </a:t>
            </a:r>
            <a:r>
              <a:rPr spc="0" dirty="0"/>
              <a:t>o</a:t>
            </a:r>
            <a:r>
              <a:rPr spc="-20" dirty="0"/>
              <a:t> </a:t>
            </a:r>
            <a:r>
              <a:rPr spc="0" dirty="0" err="1"/>
              <a:t>cofre</a:t>
            </a:r>
            <a:r>
              <a:rPr spc="-20" dirty="0"/>
              <a:t> </a:t>
            </a:r>
            <a:r>
              <a:rPr spc="0" dirty="0" err="1"/>
              <a:t>público</a:t>
            </a:r>
            <a:r>
              <a:rPr spc="0" dirty="0"/>
              <a:t>,</a:t>
            </a:r>
            <a:r>
              <a:rPr spc="-20" dirty="0"/>
              <a:t> </a:t>
            </a:r>
            <a:r>
              <a:rPr spc="0" dirty="0" err="1"/>
              <a:t>entretanto</a:t>
            </a:r>
            <a:r>
              <a:rPr spc="0" dirty="0"/>
              <a:t>,</a:t>
            </a:r>
            <a:r>
              <a:rPr spc="-20" dirty="0"/>
              <a:t> </a:t>
            </a:r>
            <a:r>
              <a:rPr spc="0" dirty="0"/>
              <a:t>com</a:t>
            </a:r>
            <a:r>
              <a:rPr spc="-20" dirty="0"/>
              <a:t> </a:t>
            </a:r>
            <a:r>
              <a:rPr spc="0" dirty="0" err="1"/>
              <a:t>isso</a:t>
            </a:r>
            <a:r>
              <a:rPr spc="0" dirty="0"/>
              <a:t>,</a:t>
            </a:r>
            <a:r>
              <a:rPr spc="-20" dirty="0"/>
              <a:t> </a:t>
            </a:r>
            <a:r>
              <a:rPr spc="0" dirty="0"/>
              <a:t>as  </a:t>
            </a:r>
            <a:r>
              <a:rPr spc="0" dirty="0" err="1"/>
              <a:t>dívidas</a:t>
            </a:r>
            <a:r>
              <a:rPr spc="-75" dirty="0"/>
              <a:t> </a:t>
            </a:r>
            <a:r>
              <a:rPr spc="0" dirty="0" err="1"/>
              <a:t>são</a:t>
            </a:r>
            <a:r>
              <a:rPr spc="-75" dirty="0"/>
              <a:t> </a:t>
            </a:r>
            <a:r>
              <a:rPr spc="0" dirty="0" err="1"/>
              <a:t>desviadas</a:t>
            </a:r>
            <a:r>
              <a:rPr spc="-75" dirty="0"/>
              <a:t> </a:t>
            </a:r>
            <a:r>
              <a:rPr spc="0" dirty="0"/>
              <a:t>para</a:t>
            </a:r>
            <a:r>
              <a:rPr spc="-75" dirty="0"/>
              <a:t> </a:t>
            </a:r>
            <a:r>
              <a:rPr spc="0" dirty="0" err="1"/>
              <a:t>uma</a:t>
            </a:r>
            <a:r>
              <a:rPr spc="-75" dirty="0"/>
              <a:t> </a:t>
            </a:r>
            <a:r>
              <a:rPr spc="0" dirty="0" err="1"/>
              <a:t>conta</a:t>
            </a:r>
            <a:r>
              <a:rPr spc="-75" dirty="0"/>
              <a:t> </a:t>
            </a:r>
            <a:r>
              <a:rPr spc="0" dirty="0" err="1"/>
              <a:t>vinculada</a:t>
            </a:r>
            <a:r>
              <a:rPr spc="-75" dirty="0"/>
              <a:t> </a:t>
            </a:r>
            <a:r>
              <a:rPr spc="0" dirty="0"/>
              <a:t>da</a:t>
            </a:r>
            <a:r>
              <a:rPr spc="-75" dirty="0"/>
              <a:t> </a:t>
            </a:r>
            <a:r>
              <a:rPr spc="0" dirty="0" err="1"/>
              <a:t>empresa</a:t>
            </a:r>
            <a:r>
              <a:rPr spc="0" dirty="0"/>
              <a:t>  e </a:t>
            </a:r>
            <a:r>
              <a:rPr spc="0" dirty="0" err="1"/>
              <a:t>usada</a:t>
            </a:r>
            <a:r>
              <a:rPr spc="0" dirty="0"/>
              <a:t> para </a:t>
            </a:r>
            <a:r>
              <a:rPr spc="0" dirty="0" err="1">
                <a:solidFill>
                  <a:schemeClr val="accent1"/>
                </a:solidFill>
              </a:rPr>
              <a:t>pagar</a:t>
            </a:r>
            <a:r>
              <a:rPr spc="0" dirty="0">
                <a:solidFill>
                  <a:schemeClr val="accent1"/>
                </a:solidFill>
              </a:rPr>
              <a:t> </a:t>
            </a:r>
            <a:r>
              <a:rPr spc="0" dirty="0" err="1">
                <a:solidFill>
                  <a:schemeClr val="accent1"/>
                </a:solidFill>
              </a:rPr>
              <a:t>os</a:t>
            </a:r>
            <a:r>
              <a:rPr spc="0" dirty="0">
                <a:solidFill>
                  <a:schemeClr val="accent1"/>
                </a:solidFill>
              </a:rPr>
              <a:t> </a:t>
            </a:r>
            <a:r>
              <a:rPr spc="0" dirty="0" err="1">
                <a:solidFill>
                  <a:schemeClr val="accent1"/>
                </a:solidFill>
              </a:rPr>
              <a:t>juros</a:t>
            </a:r>
            <a:r>
              <a:rPr spc="0" dirty="0">
                <a:solidFill>
                  <a:schemeClr val="accent1"/>
                </a:solidFill>
              </a:rPr>
              <a:t> dos </a:t>
            </a:r>
            <a:r>
              <a:rPr spc="0" dirty="0" err="1">
                <a:solidFill>
                  <a:schemeClr val="accent1"/>
                </a:solidFill>
              </a:rPr>
              <a:t>investidores</a:t>
            </a:r>
            <a:r>
              <a:rPr spc="0" dirty="0">
                <a:solidFill>
                  <a:schemeClr val="accent1"/>
                </a:solidFill>
              </a:rPr>
              <a:t> </a:t>
            </a:r>
            <a:r>
              <a:rPr spc="0" dirty="0" err="1"/>
              <a:t>anônimos</a:t>
            </a:r>
            <a:r>
              <a:rPr spc="0" dirty="0"/>
              <a:t> que  </a:t>
            </a:r>
            <a:r>
              <a:rPr spc="0" dirty="0" err="1"/>
              <a:t>compraram</a:t>
            </a:r>
            <a:r>
              <a:rPr spc="0" dirty="0"/>
              <a:t> as debentures de </a:t>
            </a:r>
            <a:r>
              <a:rPr spc="0" dirty="0" err="1"/>
              <a:t>garantia</a:t>
            </a:r>
            <a:r>
              <a:rPr spc="0" dirty="0"/>
              <a:t> real. </a:t>
            </a:r>
            <a:r>
              <a:rPr spc="0" dirty="0" err="1"/>
              <a:t>Esse</a:t>
            </a:r>
            <a:r>
              <a:rPr spc="0" dirty="0"/>
              <a:t> </a:t>
            </a:r>
            <a:r>
              <a:rPr spc="0" dirty="0" err="1"/>
              <a:t>tipo</a:t>
            </a:r>
            <a:r>
              <a:rPr spc="0" dirty="0"/>
              <a:t> de  </a:t>
            </a:r>
            <a:r>
              <a:rPr spc="0" dirty="0" err="1"/>
              <a:t>operação</a:t>
            </a:r>
            <a:r>
              <a:rPr spc="0" dirty="0"/>
              <a:t> </a:t>
            </a:r>
            <a:r>
              <a:rPr spc="0" dirty="0" err="1"/>
              <a:t>é</a:t>
            </a:r>
            <a:r>
              <a:rPr spc="0" dirty="0"/>
              <a:t> </a:t>
            </a:r>
            <a:r>
              <a:rPr spc="0" dirty="0" err="1"/>
              <a:t>vedada</a:t>
            </a:r>
            <a:r>
              <a:rPr spc="0" dirty="0"/>
              <a:t> pela </a:t>
            </a:r>
            <a:r>
              <a:rPr spc="0" dirty="0" err="1"/>
              <a:t>Constituição</a:t>
            </a:r>
            <a:r>
              <a:rPr spc="0" dirty="0"/>
              <a:t> Federal e pela Lei de  </a:t>
            </a:r>
            <a:r>
              <a:rPr spc="0" dirty="0" err="1"/>
              <a:t>Responsabilidade</a:t>
            </a:r>
            <a:r>
              <a:rPr spc="-60" dirty="0"/>
              <a:t> </a:t>
            </a:r>
            <a:r>
              <a:rPr spc="0" dirty="0"/>
              <a:t>Fiscal</a:t>
            </a:r>
            <a:r>
              <a:rPr spc="-60" dirty="0"/>
              <a:t> </a:t>
            </a:r>
            <a:r>
              <a:rPr spc="0" dirty="0">
                <a:solidFill>
                  <a:srgbClr val="1D8CD1"/>
                </a:solidFill>
                <a:latin typeface="Memphis-Bold"/>
                <a:ea typeface="Memphis-Bold"/>
                <a:cs typeface="Memphis-Bold"/>
                <a:sym typeface="Memphis-Bold"/>
              </a:rPr>
              <a:t>[6]</a:t>
            </a:r>
            <a:r>
              <a:rPr spc="0" dirty="0"/>
              <a:t>.</a:t>
            </a:r>
            <a:r>
              <a:rPr spc="-60" dirty="0"/>
              <a:t> </a:t>
            </a:r>
            <a:r>
              <a:rPr spc="0" dirty="0"/>
              <a:t>A</a:t>
            </a:r>
            <a:r>
              <a:rPr spc="-60" dirty="0"/>
              <a:t> </a:t>
            </a:r>
            <a:r>
              <a:rPr spc="0" dirty="0" err="1"/>
              <a:t>justificativa</a:t>
            </a:r>
            <a:r>
              <a:rPr spc="-60" dirty="0"/>
              <a:t> </a:t>
            </a:r>
            <a:r>
              <a:rPr spc="0" dirty="0" err="1"/>
              <a:t>apresentada</a:t>
            </a:r>
            <a:r>
              <a:rPr spc="-60" dirty="0"/>
              <a:t> </a:t>
            </a:r>
            <a:r>
              <a:rPr spc="0" dirty="0"/>
              <a:t>para  </a:t>
            </a:r>
            <a:r>
              <a:rPr spc="0" dirty="0" err="1"/>
              <a:t>esse</a:t>
            </a:r>
            <a:r>
              <a:rPr spc="-75" dirty="0"/>
              <a:t> </a:t>
            </a:r>
            <a:r>
              <a:rPr spc="0" dirty="0" err="1"/>
              <a:t>esquema</a:t>
            </a:r>
            <a:r>
              <a:rPr spc="0" dirty="0"/>
              <a:t>,</a:t>
            </a:r>
            <a:r>
              <a:rPr spc="-75" dirty="0"/>
              <a:t> </a:t>
            </a:r>
            <a:r>
              <a:rPr spc="0" dirty="0"/>
              <a:t>a</a:t>
            </a:r>
            <a:r>
              <a:rPr spc="-75" dirty="0"/>
              <a:t> </a:t>
            </a:r>
            <a:r>
              <a:rPr spc="0" dirty="0" err="1"/>
              <a:t>necessidade</a:t>
            </a:r>
            <a:r>
              <a:rPr spc="-75" dirty="0"/>
              <a:t> </a:t>
            </a:r>
            <a:r>
              <a:rPr spc="0" dirty="0"/>
              <a:t>de</a:t>
            </a:r>
            <a:r>
              <a:rPr spc="-75" dirty="0"/>
              <a:t> </a:t>
            </a:r>
            <a:r>
              <a:rPr spc="0" dirty="0" err="1"/>
              <a:t>adiantar</a:t>
            </a:r>
            <a:r>
              <a:rPr spc="-75" dirty="0"/>
              <a:t> </a:t>
            </a:r>
            <a:r>
              <a:rPr spc="0" dirty="0"/>
              <a:t>a</a:t>
            </a:r>
            <a:r>
              <a:rPr spc="-75" dirty="0"/>
              <a:t> </a:t>
            </a:r>
            <a:r>
              <a:rPr spc="0" dirty="0" err="1"/>
              <a:t>receita</a:t>
            </a:r>
            <a:r>
              <a:rPr spc="-75" dirty="0"/>
              <a:t> </a:t>
            </a:r>
            <a:r>
              <a:rPr spc="0" dirty="0" err="1"/>
              <a:t>utilizando</a:t>
            </a:r>
            <a:r>
              <a:rPr spc="0" dirty="0"/>
              <a:t>  </a:t>
            </a:r>
            <a:r>
              <a:rPr spc="0" dirty="0" err="1"/>
              <a:t>essa</a:t>
            </a:r>
            <a:r>
              <a:rPr spc="0" dirty="0"/>
              <a:t> </a:t>
            </a:r>
            <a:r>
              <a:rPr spc="0" dirty="0" err="1"/>
              <a:t>operação</a:t>
            </a:r>
            <a:r>
              <a:rPr spc="0" dirty="0"/>
              <a:t> para a </a:t>
            </a:r>
            <a:r>
              <a:rPr spc="0" dirty="0" err="1"/>
              <a:t>realização</a:t>
            </a:r>
            <a:r>
              <a:rPr spc="0" dirty="0"/>
              <a:t> de </a:t>
            </a:r>
            <a:r>
              <a:rPr spc="0" dirty="0" err="1"/>
              <a:t>obras</a:t>
            </a:r>
            <a:r>
              <a:rPr spc="0" dirty="0"/>
              <a:t>, </a:t>
            </a:r>
            <a:r>
              <a:rPr spc="0" dirty="0" err="1"/>
              <a:t>não</a:t>
            </a:r>
            <a:r>
              <a:rPr spc="0" dirty="0"/>
              <a:t> se </a:t>
            </a:r>
            <a:r>
              <a:rPr spc="0" dirty="0" err="1"/>
              <a:t>sustenta</a:t>
            </a:r>
            <a:r>
              <a:rPr spc="0" dirty="0"/>
              <a:t>,  </a:t>
            </a:r>
            <a:r>
              <a:rPr spc="0" dirty="0" err="1"/>
              <a:t>pois</a:t>
            </a:r>
            <a:r>
              <a:rPr spc="0" dirty="0"/>
              <a:t> </a:t>
            </a:r>
            <a:r>
              <a:rPr spc="0" dirty="0" err="1"/>
              <a:t>foram</a:t>
            </a:r>
            <a:r>
              <a:rPr spc="0" dirty="0"/>
              <a:t> </a:t>
            </a:r>
            <a:r>
              <a:rPr spc="0" dirty="0" err="1"/>
              <a:t>comprometidos</a:t>
            </a:r>
            <a:r>
              <a:rPr spc="0" dirty="0"/>
              <a:t> </a:t>
            </a:r>
            <a:r>
              <a:rPr spc="0" dirty="0" err="1"/>
              <a:t>mais</a:t>
            </a:r>
            <a:r>
              <a:rPr spc="0" dirty="0"/>
              <a:t> de 200 </a:t>
            </a:r>
            <a:r>
              <a:rPr spc="0" dirty="0" err="1"/>
              <a:t>milhões</a:t>
            </a:r>
            <a:r>
              <a:rPr spc="0" dirty="0"/>
              <a:t> de </a:t>
            </a:r>
            <a:r>
              <a:rPr spc="0" dirty="0" err="1"/>
              <a:t>reais</a:t>
            </a:r>
            <a:r>
              <a:rPr spc="0" dirty="0"/>
              <a:t>  que </a:t>
            </a:r>
            <a:r>
              <a:rPr spc="0" dirty="0" err="1"/>
              <a:t>apenas</a:t>
            </a:r>
            <a:r>
              <a:rPr spc="0" dirty="0"/>
              <a:t> </a:t>
            </a:r>
            <a:r>
              <a:rPr spc="0" dirty="0" err="1"/>
              <a:t>chegam</a:t>
            </a:r>
            <a:r>
              <a:rPr spc="0" dirty="0"/>
              <a:t> </a:t>
            </a:r>
            <a:r>
              <a:rPr spc="0" dirty="0" err="1"/>
              <a:t>na</a:t>
            </a:r>
            <a:r>
              <a:rPr spc="0" dirty="0"/>
              <a:t> </a:t>
            </a:r>
            <a:r>
              <a:rPr spc="0" dirty="0" err="1"/>
              <a:t>prefeitura</a:t>
            </a:r>
            <a:r>
              <a:rPr spc="0" dirty="0"/>
              <a:t> </a:t>
            </a:r>
            <a:r>
              <a:rPr spc="0" dirty="0" err="1"/>
              <a:t>uma</a:t>
            </a:r>
            <a:r>
              <a:rPr spc="0" dirty="0"/>
              <a:t> </a:t>
            </a:r>
            <a:r>
              <a:rPr spc="0" dirty="0" err="1"/>
              <a:t>pequena</a:t>
            </a:r>
            <a:r>
              <a:rPr spc="0" dirty="0"/>
              <a:t> </a:t>
            </a:r>
            <a:r>
              <a:rPr spc="0" dirty="0" err="1"/>
              <a:t>parte</a:t>
            </a:r>
            <a:r>
              <a:rPr spc="0" dirty="0"/>
              <a:t>, </a:t>
            </a:r>
            <a:r>
              <a:rPr spc="0" dirty="0" err="1"/>
              <a:t>por</a:t>
            </a:r>
            <a:r>
              <a:rPr spc="0" dirty="0"/>
              <a:t>  </a:t>
            </a:r>
            <a:r>
              <a:rPr spc="0" dirty="0" err="1"/>
              <a:t>conta</a:t>
            </a:r>
            <a:r>
              <a:rPr spc="0" dirty="0"/>
              <a:t> dos </a:t>
            </a:r>
            <a:r>
              <a:rPr spc="0" dirty="0" err="1"/>
              <a:t>elevados</a:t>
            </a:r>
            <a:r>
              <a:rPr spc="0" dirty="0"/>
              <a:t> </a:t>
            </a:r>
            <a:r>
              <a:rPr spc="0" dirty="0" err="1"/>
              <a:t>custos</a:t>
            </a:r>
            <a:r>
              <a:rPr spc="0" dirty="0"/>
              <a:t> de </a:t>
            </a:r>
            <a:r>
              <a:rPr spc="0" dirty="0" err="1"/>
              <a:t>operação</a:t>
            </a:r>
            <a:r>
              <a:rPr spc="0" dirty="0"/>
              <a:t> (</a:t>
            </a:r>
            <a:r>
              <a:rPr spc="0" dirty="0" err="1"/>
              <a:t>tanto</a:t>
            </a:r>
            <a:r>
              <a:rPr spc="0" dirty="0"/>
              <a:t> do Banco BTG  </a:t>
            </a:r>
            <a:r>
              <a:rPr spc="0" dirty="0" err="1"/>
              <a:t>Pactual</a:t>
            </a:r>
            <a:r>
              <a:rPr spc="0" dirty="0"/>
              <a:t>, </a:t>
            </a:r>
            <a:r>
              <a:rPr spc="0" dirty="0" err="1"/>
              <a:t>quanto</a:t>
            </a:r>
            <a:r>
              <a:rPr spc="0" dirty="0"/>
              <a:t> da </a:t>
            </a:r>
            <a:r>
              <a:rPr spc="0" dirty="0" err="1"/>
              <a:t>própria</a:t>
            </a:r>
            <a:r>
              <a:rPr spc="0" dirty="0"/>
              <a:t> PBH </a:t>
            </a:r>
            <a:r>
              <a:rPr spc="0" dirty="0" err="1"/>
              <a:t>Ativos</a:t>
            </a:r>
            <a:r>
              <a:rPr spc="0" dirty="0"/>
              <a:t>) </a:t>
            </a:r>
            <a:r>
              <a:rPr spc="0" dirty="0" err="1"/>
              <a:t>como</a:t>
            </a:r>
            <a:r>
              <a:rPr spc="0" dirty="0"/>
              <a:t> </a:t>
            </a:r>
            <a:r>
              <a:rPr spc="0" dirty="0" err="1"/>
              <a:t>os</a:t>
            </a:r>
            <a:r>
              <a:rPr spc="0" dirty="0"/>
              <a:t> </a:t>
            </a:r>
            <a:r>
              <a:rPr spc="0" dirty="0" err="1"/>
              <a:t>altíssimos</a:t>
            </a:r>
            <a:r>
              <a:rPr spc="0" dirty="0"/>
              <a:t>  </a:t>
            </a:r>
            <a:r>
              <a:rPr spc="0" dirty="0" err="1"/>
              <a:t>juros</a:t>
            </a:r>
            <a:r>
              <a:rPr spc="0" dirty="0"/>
              <a:t> das</a:t>
            </a:r>
            <a:r>
              <a:rPr spc="-5" dirty="0"/>
              <a:t> </a:t>
            </a:r>
            <a:r>
              <a:rPr spc="0" dirty="0"/>
              <a:t>debentures.</a:t>
            </a:r>
          </a:p>
        </p:txBody>
      </p:sp>
      <p:sp>
        <p:nvSpPr>
          <p:cNvPr id="121" name="object 25"/>
          <p:cNvSpPr txBox="1">
            <a:spLocks noGrp="1"/>
          </p:cNvSpPr>
          <p:nvPr>
            <p:ph type="title"/>
          </p:nvPr>
        </p:nvSpPr>
        <p:spPr>
          <a:xfrm>
            <a:off x="167298" y="74181"/>
            <a:ext cx="4164331" cy="421642"/>
          </a:xfrm>
          <a:prstGeom prst="rect">
            <a:avLst/>
          </a:prstGeom>
        </p:spPr>
        <p:txBody>
          <a:bodyPr/>
          <a:lstStyle/>
          <a:p>
            <a:pPr indent="12700">
              <a:spcBef>
                <a:spcPts val="100"/>
              </a:spcBef>
              <a:defRPr sz="2600">
                <a:solidFill>
                  <a:srgbClr val="3C3C3B"/>
                </a:solidFill>
                <a:latin typeface="indisciplinar"/>
                <a:ea typeface="indisciplinar"/>
                <a:cs typeface="indisciplinar"/>
                <a:sym typeface="indisciplinar"/>
              </a:defRPr>
            </a:pPr>
            <a:r>
              <a:t>o que é a PBH </a:t>
            </a:r>
            <a:r>
              <a:rPr spc="-100"/>
              <a:t>Ativos</a:t>
            </a:r>
            <a:r>
              <a:rPr spc="-300"/>
              <a:t> </a:t>
            </a:r>
            <a:r>
              <a:t>S/A?</a:t>
            </a:r>
          </a:p>
        </p:txBody>
      </p:sp>
      <p:sp>
        <p:nvSpPr>
          <p:cNvPr id="122" name="object 26"/>
          <p:cNvSpPr txBox="1"/>
          <p:nvPr/>
        </p:nvSpPr>
        <p:spPr>
          <a:xfrm>
            <a:off x="3866298" y="1235115"/>
            <a:ext cx="865506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700">
                <a:solidFill>
                  <a:srgbClr val="1D8CD1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rPr dirty="0"/>
              <a:t>4.</a:t>
            </a:r>
            <a:r>
              <a:rPr spc="-65" dirty="0"/>
              <a:t> </a:t>
            </a:r>
            <a:r>
              <a:rPr dirty="0" err="1">
                <a:latin typeface="Memphis-Medium"/>
                <a:ea typeface="Memphis-Medium"/>
                <a:cs typeface="Memphis-Medium"/>
                <a:sym typeface="Memphis-Medium"/>
              </a:rPr>
              <a:t>pbhativos.com.br</a:t>
            </a:r>
            <a:r>
              <a:rPr dirty="0">
                <a:latin typeface="Memphis-Medium"/>
                <a:ea typeface="Memphis-Medium"/>
                <a:cs typeface="Memphis-Medium"/>
                <a:sym typeface="Memphis-Medium"/>
              </a:rPr>
              <a:t>/</a:t>
            </a:r>
          </a:p>
        </p:txBody>
      </p:sp>
      <p:sp>
        <p:nvSpPr>
          <p:cNvPr id="123" name="object 27"/>
          <p:cNvSpPr txBox="1"/>
          <p:nvPr/>
        </p:nvSpPr>
        <p:spPr>
          <a:xfrm>
            <a:off x="3866298" y="2941995"/>
            <a:ext cx="959486" cy="12059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spcBef>
                <a:spcPts val="100"/>
              </a:spcBef>
              <a:defRPr sz="700">
                <a:solidFill>
                  <a:srgbClr val="1D8CD1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5.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É a emissão de um  ‘papel’ que prescreve  uma dívida do seu  gerador com um  ‘comprador’,</a:t>
            </a:r>
            <a:r>
              <a:rPr spc="-8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chamado  de debenturista que  adianta a quantidade  de dinheiro  corresponde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à</a:t>
            </a:r>
            <a:r>
              <a:rPr spc="-5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compra  de debenture e</a:t>
            </a:r>
            <a:r>
              <a:rPr spc="-94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recebe  dividendos e juros  desse</a:t>
            </a:r>
            <a:r>
              <a:rPr spc="-15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empréstimo.</a:t>
            </a:r>
          </a:p>
        </p:txBody>
      </p:sp>
      <p:sp>
        <p:nvSpPr>
          <p:cNvPr id="124" name="object 28"/>
          <p:cNvSpPr txBox="1"/>
          <p:nvPr/>
        </p:nvSpPr>
        <p:spPr>
          <a:xfrm>
            <a:off x="3866298" y="4328834"/>
            <a:ext cx="991236" cy="12059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700">
                <a:solidFill>
                  <a:srgbClr val="1D8CD1"/>
                </a:solidFill>
                <a:latin typeface="Memphis-Bold"/>
                <a:ea typeface="Memphis-Bold"/>
                <a:cs typeface="Memphis-Bold"/>
                <a:sym typeface="Memphis-Bold"/>
              </a:defRPr>
            </a:pPr>
            <a:r>
              <a:t>6.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A PL 249/2017</a:t>
            </a:r>
            <a:r>
              <a:rPr spc="-30">
                <a:latin typeface="Memphis-Medium"/>
                <a:ea typeface="Memphis-Medium"/>
                <a:cs typeface="Memphis-Medium"/>
                <a:sym typeface="Memphis-Medium"/>
              </a:rPr>
              <a:t> </a:t>
            </a:r>
            <a:r>
              <a:rPr>
                <a:latin typeface="Memphis-Medium"/>
                <a:ea typeface="Memphis-Medium"/>
                <a:cs typeface="Memphis-Medium"/>
                <a:sym typeface="Memphis-Medium"/>
              </a:rPr>
              <a:t>de</a:t>
            </a:r>
          </a:p>
          <a:p>
            <a:pPr marR="19684" indent="12700">
              <a:defRPr sz="700">
                <a:solidFill>
                  <a:srgbClr val="1D8CD1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autoria do Senador  José Serra (PSDB),  prevê tornar legal</a:t>
            </a:r>
            <a:r>
              <a:rPr spc="-100"/>
              <a:t> </a:t>
            </a:r>
            <a:r>
              <a:t>este  tipo de operação. O  movimento auditoria  cidadã da dívida tem  se colocado contra a  aprovação desta PL  demonstrando o quão  prejudicial pode</a:t>
            </a:r>
            <a:r>
              <a:rPr spc="-30"/>
              <a:t> </a:t>
            </a:r>
            <a:r>
              <a:t>vir</a:t>
            </a:r>
          </a:p>
          <a:p>
            <a:pPr indent="12700">
              <a:defRPr sz="700">
                <a:solidFill>
                  <a:srgbClr val="1D8CD1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a ser para o</a:t>
            </a:r>
            <a:r>
              <a:rPr spc="-90"/>
              <a:t> </a:t>
            </a:r>
            <a:r>
              <a:t>município.</a:t>
            </a:r>
          </a:p>
        </p:txBody>
      </p:sp>
      <p:sp>
        <p:nvSpPr>
          <p:cNvPr id="125" name="object 29"/>
          <p:cNvSpPr txBox="1"/>
          <p:nvPr/>
        </p:nvSpPr>
        <p:spPr>
          <a:xfrm>
            <a:off x="5267286" y="2087828"/>
            <a:ext cx="1464312" cy="736601"/>
          </a:xfrm>
          <a:prstGeom prst="rect">
            <a:avLst/>
          </a:prstGeom>
          <a:solidFill>
            <a:srgbClr val="000000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19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marR="280034" indent="373379">
              <a:defRPr sz="14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município de  belo</a:t>
            </a:r>
            <a:r>
              <a:rPr spc="-94"/>
              <a:t> </a:t>
            </a:r>
            <a:r>
              <a:t>horizonte</a:t>
            </a:r>
          </a:p>
        </p:txBody>
      </p:sp>
      <p:sp>
        <p:nvSpPr>
          <p:cNvPr id="126" name="object 30"/>
          <p:cNvSpPr txBox="1"/>
          <p:nvPr/>
        </p:nvSpPr>
        <p:spPr>
          <a:xfrm>
            <a:off x="12503288" y="3786847"/>
            <a:ext cx="1464311" cy="749301"/>
          </a:xfrm>
          <a:prstGeom prst="rect">
            <a:avLst/>
          </a:prstGeom>
          <a:solidFill>
            <a:srgbClr val="000000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defRPr sz="20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/>
          </a:p>
          <a:p>
            <a:pPr marR="409575" indent="472438">
              <a:defRPr sz="14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mercado  financeiro</a:t>
            </a:r>
          </a:p>
        </p:txBody>
      </p:sp>
      <p:sp>
        <p:nvSpPr>
          <p:cNvPr id="127" name="object 31"/>
          <p:cNvSpPr/>
          <p:nvPr/>
        </p:nvSpPr>
        <p:spPr>
          <a:xfrm>
            <a:off x="9024784" y="2607691"/>
            <a:ext cx="250179" cy="1"/>
          </a:xfrm>
          <a:prstGeom prst="line">
            <a:avLst/>
          </a:prstGeom>
          <a:ln w="1270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8" name="object 32"/>
          <p:cNvSpPr/>
          <p:nvPr/>
        </p:nvSpPr>
        <p:spPr>
          <a:xfrm>
            <a:off x="6749288" y="2607691"/>
            <a:ext cx="259498" cy="1"/>
          </a:xfrm>
          <a:prstGeom prst="line">
            <a:avLst/>
          </a:prstGeom>
          <a:ln w="1270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29" name="object 33"/>
          <p:cNvSpPr/>
          <p:nvPr/>
        </p:nvSpPr>
        <p:spPr>
          <a:xfrm>
            <a:off x="9224098" y="2560402"/>
            <a:ext cx="50865" cy="9457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10801"/>
                </a:lnTo>
                <a:lnTo>
                  <a:pt x="0" y="21600"/>
                </a:lnTo>
              </a:path>
            </a:pathLst>
          </a:custGeom>
          <a:ln w="1270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0" name="object 34"/>
          <p:cNvSpPr/>
          <p:nvPr/>
        </p:nvSpPr>
        <p:spPr>
          <a:xfrm>
            <a:off x="8558986" y="2888183"/>
            <a:ext cx="1388302" cy="1"/>
          </a:xfrm>
          <a:prstGeom prst="line">
            <a:avLst/>
          </a:prstGeom>
          <a:ln w="12700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1" name="object 35"/>
          <p:cNvSpPr/>
          <p:nvPr/>
        </p:nvSpPr>
        <p:spPr>
          <a:xfrm>
            <a:off x="6749288" y="2888183"/>
            <a:ext cx="738796" cy="1"/>
          </a:xfrm>
          <a:prstGeom prst="line">
            <a:avLst/>
          </a:prstGeom>
          <a:ln w="12700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32" name="object 36"/>
          <p:cNvSpPr txBox="1"/>
          <p:nvPr/>
        </p:nvSpPr>
        <p:spPr>
          <a:xfrm>
            <a:off x="9486633" y="1481771"/>
            <a:ext cx="1078231" cy="165101"/>
          </a:xfrm>
          <a:prstGeom prst="rect">
            <a:avLst/>
          </a:prstGeom>
          <a:solidFill>
            <a:srgbClr val="C9244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02235">
              <a:spcBef>
                <a:spcPts val="200"/>
              </a:spcBef>
              <a:defRPr sz="1100" spc="-4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modelagem </a:t>
            </a:r>
            <a:r>
              <a:rPr spc="0"/>
              <a:t>de</a:t>
            </a:r>
            <a:r>
              <a:rPr spc="-9"/>
              <a:t> </a:t>
            </a:r>
            <a:r>
              <a:t>ppp</a:t>
            </a:r>
            <a:r>
              <a:rPr sz="800" spc="-5"/>
              <a:t>s</a:t>
            </a:r>
          </a:p>
        </p:txBody>
      </p:sp>
      <p:sp>
        <p:nvSpPr>
          <p:cNvPr id="133" name="object 37"/>
          <p:cNvSpPr txBox="1"/>
          <p:nvPr/>
        </p:nvSpPr>
        <p:spPr>
          <a:xfrm>
            <a:off x="10960748" y="1125282"/>
            <a:ext cx="1078231" cy="139701"/>
          </a:xfrm>
          <a:prstGeom prst="rect">
            <a:avLst/>
          </a:prstGeom>
          <a:solidFill>
            <a:srgbClr val="C9244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90169">
              <a:spcBef>
                <a:spcPts val="200"/>
              </a:spcBef>
              <a:defRPr sz="9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Hospitalmetropolitano</a:t>
            </a:r>
          </a:p>
        </p:txBody>
      </p:sp>
      <p:sp>
        <p:nvSpPr>
          <p:cNvPr id="134" name="object 38"/>
          <p:cNvSpPr txBox="1"/>
          <p:nvPr/>
        </p:nvSpPr>
        <p:spPr>
          <a:xfrm>
            <a:off x="12313298" y="1125282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59055">
              <a:spcBef>
                <a:spcPts val="300"/>
              </a:spcBef>
              <a:defRPr sz="900" spc="-5"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Novo Metropolitano </a:t>
            </a:r>
            <a:r>
              <a:rPr spc="0"/>
              <a:t>-</a:t>
            </a:r>
            <a:r>
              <a:rPr spc="-20"/>
              <a:t> </a:t>
            </a:r>
            <a:r>
              <a:rPr spc="0"/>
              <a:t>SPE</a:t>
            </a:r>
          </a:p>
        </p:txBody>
      </p:sp>
      <p:sp>
        <p:nvSpPr>
          <p:cNvPr id="135" name="object 39"/>
          <p:cNvSpPr txBox="1"/>
          <p:nvPr/>
        </p:nvSpPr>
        <p:spPr>
          <a:xfrm>
            <a:off x="10960748" y="1835861"/>
            <a:ext cx="1078231" cy="139701"/>
          </a:xfrm>
          <a:prstGeom prst="rect">
            <a:avLst/>
          </a:prstGeom>
          <a:solidFill>
            <a:srgbClr val="C9244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76529">
              <a:spcBef>
                <a:spcPts val="300"/>
              </a:spcBef>
              <a:defRPr sz="900" spc="-5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iluminação</a:t>
            </a:r>
            <a:r>
              <a:rPr spc="-10"/>
              <a:t> </a:t>
            </a:r>
            <a:r>
              <a:rPr spc="0"/>
              <a:t>pública</a:t>
            </a:r>
          </a:p>
        </p:txBody>
      </p:sp>
      <p:sp>
        <p:nvSpPr>
          <p:cNvPr id="136" name="object 40"/>
          <p:cNvSpPr txBox="1"/>
          <p:nvPr/>
        </p:nvSpPr>
        <p:spPr>
          <a:xfrm>
            <a:off x="12313298" y="1835861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53059">
              <a:spcBef>
                <a:spcPts val="300"/>
              </a:spcBef>
              <a:defRPr sz="900"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bh ip -</a:t>
            </a:r>
            <a:r>
              <a:rPr spc="-15"/>
              <a:t> </a:t>
            </a:r>
            <a:r>
              <a:t>spe</a:t>
            </a:r>
          </a:p>
        </p:txBody>
      </p:sp>
      <p:sp>
        <p:nvSpPr>
          <p:cNvPr id="137" name="object 41"/>
          <p:cNvSpPr txBox="1"/>
          <p:nvPr/>
        </p:nvSpPr>
        <p:spPr>
          <a:xfrm>
            <a:off x="10960748" y="1492820"/>
            <a:ext cx="1078231" cy="139701"/>
          </a:xfrm>
          <a:prstGeom prst="rect">
            <a:avLst/>
          </a:prstGeom>
          <a:solidFill>
            <a:srgbClr val="C92441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55880">
              <a:spcBef>
                <a:spcPts val="200"/>
              </a:spcBef>
              <a:defRPr sz="900" spc="-5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construção umei</a:t>
            </a:r>
            <a:r>
              <a:rPr sz="700"/>
              <a:t>s </a:t>
            </a:r>
            <a:r>
              <a:rPr spc="0"/>
              <a:t>e</a:t>
            </a:r>
            <a:r>
              <a:rPr spc="-15"/>
              <a:t> </a:t>
            </a:r>
            <a:r>
              <a:t>emef</a:t>
            </a:r>
            <a:r>
              <a:rPr sz="700"/>
              <a:t>s</a:t>
            </a:r>
          </a:p>
        </p:txBody>
      </p:sp>
      <p:sp>
        <p:nvSpPr>
          <p:cNvPr id="138" name="object 42"/>
          <p:cNvSpPr txBox="1"/>
          <p:nvPr/>
        </p:nvSpPr>
        <p:spPr>
          <a:xfrm>
            <a:off x="12313298" y="1492820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285115">
              <a:spcBef>
                <a:spcPts val="300"/>
              </a:spcBef>
              <a:defRPr sz="900" spc="-10"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inova </a:t>
            </a:r>
            <a:r>
              <a:rPr spc="0"/>
              <a:t>bh -</a:t>
            </a:r>
            <a:r>
              <a:rPr spc="-5"/>
              <a:t> </a:t>
            </a:r>
            <a:r>
              <a:rPr spc="0"/>
              <a:t>spe</a:t>
            </a:r>
          </a:p>
        </p:txBody>
      </p:sp>
      <p:sp>
        <p:nvSpPr>
          <p:cNvPr id="139" name="object 43"/>
          <p:cNvSpPr txBox="1"/>
          <p:nvPr/>
        </p:nvSpPr>
        <p:spPr>
          <a:xfrm>
            <a:off x="13665835" y="1497583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262254">
              <a:spcBef>
                <a:spcPts val="300"/>
              </a:spcBef>
              <a:defRPr sz="900"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odebrecht</a:t>
            </a:r>
            <a:r>
              <a:rPr spc="-10"/>
              <a:t> </a:t>
            </a:r>
            <a:r>
              <a:t>s/a</a:t>
            </a:r>
          </a:p>
        </p:txBody>
      </p:sp>
      <p:sp>
        <p:nvSpPr>
          <p:cNvPr id="140" name="object 44"/>
          <p:cNvSpPr txBox="1"/>
          <p:nvPr/>
        </p:nvSpPr>
        <p:spPr>
          <a:xfrm>
            <a:off x="13665835" y="2187993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82245">
              <a:spcBef>
                <a:spcPts val="200"/>
              </a:spcBef>
              <a:defRPr sz="900"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consórcio</a:t>
            </a:r>
            <a:r>
              <a:rPr spc="-10"/>
              <a:t> </a:t>
            </a:r>
            <a:r>
              <a:rPr spc="-5"/>
              <a:t>planova</a:t>
            </a:r>
          </a:p>
        </p:txBody>
      </p:sp>
      <p:sp>
        <p:nvSpPr>
          <p:cNvPr id="141" name="object 45"/>
          <p:cNvSpPr txBox="1"/>
          <p:nvPr/>
        </p:nvSpPr>
        <p:spPr>
          <a:xfrm>
            <a:off x="13665835" y="791767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spcBef>
                <a:spcPts val="200"/>
              </a:spcBef>
              <a:defRPr sz="900"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gocil</a:t>
            </a:r>
          </a:p>
        </p:txBody>
      </p:sp>
      <p:sp>
        <p:nvSpPr>
          <p:cNvPr id="142" name="object 46"/>
          <p:cNvSpPr txBox="1"/>
          <p:nvPr/>
        </p:nvSpPr>
        <p:spPr>
          <a:xfrm>
            <a:off x="13665835" y="1831097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256540">
              <a:spcBef>
                <a:spcPts val="200"/>
              </a:spcBef>
              <a:defRPr sz="900"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barbosa</a:t>
            </a:r>
            <a:r>
              <a:rPr spc="-10"/>
              <a:t> </a:t>
            </a:r>
            <a:r>
              <a:t>mello</a:t>
            </a:r>
          </a:p>
        </p:txBody>
      </p:sp>
      <p:sp>
        <p:nvSpPr>
          <p:cNvPr id="143" name="object 47"/>
          <p:cNvSpPr txBox="1"/>
          <p:nvPr/>
        </p:nvSpPr>
        <p:spPr>
          <a:xfrm>
            <a:off x="13665835" y="434873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82879">
              <a:spcBef>
                <a:spcPts val="200"/>
              </a:spcBef>
              <a:defRPr sz="900"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andrade</a:t>
            </a:r>
            <a:r>
              <a:rPr spc="-10"/>
              <a:t> </a:t>
            </a:r>
            <a:r>
              <a:t>gutierrez</a:t>
            </a:r>
          </a:p>
        </p:txBody>
      </p:sp>
      <p:sp>
        <p:nvSpPr>
          <p:cNvPr id="144" name="object 48"/>
          <p:cNvSpPr txBox="1"/>
          <p:nvPr/>
        </p:nvSpPr>
        <p:spPr>
          <a:xfrm>
            <a:off x="13665835" y="2521509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214629">
              <a:spcBef>
                <a:spcPts val="200"/>
              </a:spcBef>
              <a:defRPr sz="900"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remo</a:t>
            </a:r>
            <a:r>
              <a:rPr spc="-10"/>
              <a:t> </a:t>
            </a:r>
            <a:r>
              <a:t>engenharia</a:t>
            </a:r>
          </a:p>
        </p:txBody>
      </p:sp>
      <p:sp>
        <p:nvSpPr>
          <p:cNvPr id="145" name="object 49"/>
          <p:cNvSpPr txBox="1"/>
          <p:nvPr/>
        </p:nvSpPr>
        <p:spPr>
          <a:xfrm>
            <a:off x="13665835" y="1125282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algn="ctr">
              <a:spcBef>
                <a:spcPts val="200"/>
              </a:spcBef>
              <a:defRPr sz="900" spc="-5"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vivante</a:t>
            </a:r>
          </a:p>
        </p:txBody>
      </p:sp>
      <p:sp>
        <p:nvSpPr>
          <p:cNvPr id="146" name="object 50"/>
          <p:cNvSpPr txBox="1"/>
          <p:nvPr/>
        </p:nvSpPr>
        <p:spPr>
          <a:xfrm>
            <a:off x="13665835" y="2861754"/>
            <a:ext cx="1078231" cy="139701"/>
          </a:xfrm>
          <a:prstGeom prst="rect">
            <a:avLst/>
          </a:prstGeom>
          <a:solidFill>
            <a:srgbClr val="C92441">
              <a:alpha val="59999"/>
            </a:srgbClr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233045">
              <a:spcBef>
                <a:spcPts val="200"/>
              </a:spcBef>
              <a:defRPr sz="900" spc="-15"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selt</a:t>
            </a:r>
            <a:r>
              <a:rPr spc="-10"/>
              <a:t> </a:t>
            </a:r>
            <a:r>
              <a:rPr spc="0"/>
              <a:t>engenharia</a:t>
            </a:r>
          </a:p>
        </p:txBody>
      </p:sp>
      <p:sp>
        <p:nvSpPr>
          <p:cNvPr id="147" name="object 51"/>
          <p:cNvSpPr/>
          <p:nvPr/>
        </p:nvSpPr>
        <p:spPr>
          <a:xfrm>
            <a:off x="12038866" y="1605535"/>
            <a:ext cx="274436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8" name="object 52"/>
          <p:cNvSpPr/>
          <p:nvPr/>
        </p:nvSpPr>
        <p:spPr>
          <a:xfrm>
            <a:off x="13391412" y="1610296"/>
            <a:ext cx="274435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49" name="object 53"/>
          <p:cNvSpPr/>
          <p:nvPr/>
        </p:nvSpPr>
        <p:spPr>
          <a:xfrm>
            <a:off x="13528625" y="2300710"/>
            <a:ext cx="137212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0" name="object 54"/>
          <p:cNvSpPr/>
          <p:nvPr/>
        </p:nvSpPr>
        <p:spPr>
          <a:xfrm>
            <a:off x="13528625" y="904484"/>
            <a:ext cx="137212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1" name="object 55"/>
          <p:cNvSpPr/>
          <p:nvPr/>
        </p:nvSpPr>
        <p:spPr>
          <a:xfrm>
            <a:off x="13391412" y="1943808"/>
            <a:ext cx="274435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2" name="object 56"/>
          <p:cNvSpPr/>
          <p:nvPr/>
        </p:nvSpPr>
        <p:spPr>
          <a:xfrm>
            <a:off x="13519100" y="547581"/>
            <a:ext cx="146737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3" name="object 57"/>
          <p:cNvSpPr/>
          <p:nvPr/>
        </p:nvSpPr>
        <p:spPr>
          <a:xfrm>
            <a:off x="13528625" y="2634221"/>
            <a:ext cx="137212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4" name="object 58"/>
          <p:cNvSpPr/>
          <p:nvPr/>
        </p:nvSpPr>
        <p:spPr>
          <a:xfrm>
            <a:off x="13391412" y="1237994"/>
            <a:ext cx="274435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5" name="object 59"/>
          <p:cNvSpPr/>
          <p:nvPr/>
        </p:nvSpPr>
        <p:spPr>
          <a:xfrm>
            <a:off x="13528625" y="2974471"/>
            <a:ext cx="137212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6" name="object 60"/>
          <p:cNvSpPr/>
          <p:nvPr/>
        </p:nvSpPr>
        <p:spPr>
          <a:xfrm>
            <a:off x="12038866" y="1237994"/>
            <a:ext cx="274436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7" name="object 61"/>
          <p:cNvSpPr/>
          <p:nvPr/>
        </p:nvSpPr>
        <p:spPr>
          <a:xfrm>
            <a:off x="12038866" y="1948570"/>
            <a:ext cx="274436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8" name="object 62"/>
          <p:cNvSpPr/>
          <p:nvPr/>
        </p:nvSpPr>
        <p:spPr>
          <a:xfrm>
            <a:off x="10762752" y="1948570"/>
            <a:ext cx="198006" cy="1"/>
          </a:xfrm>
          <a:prstGeom prst="line">
            <a:avLst/>
          </a:prstGeom>
          <a:ln>
            <a:solidFill>
              <a:srgbClr val="C9244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59" name="object 63"/>
          <p:cNvSpPr/>
          <p:nvPr/>
        </p:nvSpPr>
        <p:spPr>
          <a:xfrm>
            <a:off x="10762752" y="1237994"/>
            <a:ext cx="198006" cy="1"/>
          </a:xfrm>
          <a:prstGeom prst="line">
            <a:avLst/>
          </a:prstGeom>
          <a:ln>
            <a:solidFill>
              <a:srgbClr val="C9244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0" name="object 64"/>
          <p:cNvSpPr/>
          <p:nvPr/>
        </p:nvSpPr>
        <p:spPr>
          <a:xfrm>
            <a:off x="10762752" y="1231646"/>
            <a:ext cx="1" cy="723278"/>
          </a:xfrm>
          <a:prstGeom prst="line">
            <a:avLst/>
          </a:prstGeom>
          <a:ln>
            <a:solidFill>
              <a:srgbClr val="C9244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1" name="object 65"/>
          <p:cNvSpPr/>
          <p:nvPr/>
        </p:nvSpPr>
        <p:spPr>
          <a:xfrm>
            <a:off x="13523864" y="1953335"/>
            <a:ext cx="1" cy="1025907"/>
          </a:xfrm>
          <a:prstGeom prst="line">
            <a:avLst/>
          </a:prstGeom>
          <a:ln>
            <a:solidFill>
              <a:srgbClr val="3D3D3C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2" name="object 66"/>
          <p:cNvSpPr/>
          <p:nvPr/>
        </p:nvSpPr>
        <p:spPr>
          <a:xfrm>
            <a:off x="13523864" y="557103"/>
            <a:ext cx="1" cy="676123"/>
          </a:xfrm>
          <a:prstGeom prst="line">
            <a:avLst/>
          </a:prstGeom>
          <a:ln>
            <a:solidFill>
              <a:srgbClr val="3D3D3C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3" name="object 67"/>
          <p:cNvSpPr/>
          <p:nvPr/>
        </p:nvSpPr>
        <p:spPr>
          <a:xfrm>
            <a:off x="10195052" y="3966578"/>
            <a:ext cx="1171996" cy="252007"/>
          </a:xfrm>
          <a:prstGeom prst="rect">
            <a:avLst/>
          </a:prstGeom>
          <a:solidFill>
            <a:srgbClr val="1D8CD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4" name="object 68"/>
          <p:cNvSpPr/>
          <p:nvPr/>
        </p:nvSpPr>
        <p:spPr>
          <a:xfrm>
            <a:off x="10195052" y="4691862"/>
            <a:ext cx="1171996" cy="252007"/>
          </a:xfrm>
          <a:prstGeom prst="rect">
            <a:avLst/>
          </a:prstGeom>
          <a:solidFill>
            <a:srgbClr val="1D8CD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5" name="object 69"/>
          <p:cNvSpPr/>
          <p:nvPr/>
        </p:nvSpPr>
        <p:spPr>
          <a:xfrm>
            <a:off x="10446180" y="4391176"/>
            <a:ext cx="669710" cy="128105"/>
          </a:xfrm>
          <a:prstGeom prst="rect">
            <a:avLst/>
          </a:prstGeom>
          <a:ln w="1270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6" name="object 70"/>
          <p:cNvSpPr/>
          <p:nvPr/>
        </p:nvSpPr>
        <p:spPr>
          <a:xfrm>
            <a:off x="7008786" y="2147608"/>
            <a:ext cx="2015999" cy="252008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7" name="object 71"/>
          <p:cNvSpPr/>
          <p:nvPr/>
        </p:nvSpPr>
        <p:spPr>
          <a:xfrm>
            <a:off x="7008786" y="2147608"/>
            <a:ext cx="2015999" cy="252008"/>
          </a:xfrm>
          <a:prstGeom prst="rect">
            <a:avLst/>
          </a:prstGeom>
          <a:ln w="12700">
            <a:solidFill>
              <a:srgbClr val="C9244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68" name="object 72"/>
          <p:cNvSpPr txBox="1"/>
          <p:nvPr/>
        </p:nvSpPr>
        <p:spPr>
          <a:xfrm>
            <a:off x="7008786" y="2481681"/>
            <a:ext cx="2016126" cy="241301"/>
          </a:xfrm>
          <a:prstGeom prst="rect">
            <a:avLst/>
          </a:prstGeom>
          <a:ln w="12700">
            <a:solidFill>
              <a:srgbClr val="3C3C3B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3334" algn="ctr">
              <a:lnSpc>
                <a:spcPts val="800"/>
              </a:lnSpc>
              <a:defRPr sz="800" spc="-5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Criação da</a:t>
            </a:r>
            <a:r>
              <a:rPr spc="0"/>
              <a:t> empresa</a:t>
            </a:r>
          </a:p>
          <a:p>
            <a:pPr indent="13334" algn="ctr">
              <a:defRPr sz="800">
                <a:solidFill>
                  <a:srgbClr val="878787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terrenos públicos + créditos </a:t>
            </a:r>
            <a:r>
              <a:rPr spc="-5"/>
              <a:t>copasa </a:t>
            </a:r>
            <a:r>
              <a:t>+</a:t>
            </a:r>
            <a:r>
              <a:rPr spc="-25"/>
              <a:t> </a:t>
            </a:r>
            <a:r>
              <a:t>R$100.000</a:t>
            </a:r>
          </a:p>
        </p:txBody>
      </p:sp>
      <p:sp>
        <p:nvSpPr>
          <p:cNvPr id="169" name="object 73"/>
          <p:cNvSpPr txBox="1"/>
          <p:nvPr/>
        </p:nvSpPr>
        <p:spPr>
          <a:xfrm>
            <a:off x="10195049" y="3965537"/>
            <a:ext cx="1172211" cy="21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900"/>
              </a:lnSpc>
              <a:spcBef>
                <a:spcPts val="100"/>
              </a:spcBef>
              <a:defRPr sz="8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debêntures de </a:t>
            </a:r>
            <a:r>
              <a:rPr spc="-5"/>
              <a:t>garantia</a:t>
            </a:r>
            <a:r>
              <a:rPr spc="-25"/>
              <a:t> </a:t>
            </a:r>
            <a:r>
              <a:t>real</a:t>
            </a:r>
          </a:p>
          <a:p>
            <a:pPr algn="ctr">
              <a:lnSpc>
                <a:spcPts val="800"/>
              </a:lnSpc>
              <a:defRPr sz="7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prazo: 7</a:t>
            </a:r>
            <a:r>
              <a:rPr spc="-10"/>
              <a:t> </a:t>
            </a:r>
            <a:r>
              <a:t>anos</a:t>
            </a:r>
          </a:p>
        </p:txBody>
      </p:sp>
      <p:sp>
        <p:nvSpPr>
          <p:cNvPr id="170" name="object 74"/>
          <p:cNvSpPr txBox="1"/>
          <p:nvPr/>
        </p:nvSpPr>
        <p:spPr>
          <a:xfrm>
            <a:off x="10195049" y="4690867"/>
            <a:ext cx="1172211" cy="2178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algn="ctr">
              <a:lnSpc>
                <a:spcPts val="900"/>
              </a:lnSpc>
              <a:spcBef>
                <a:spcPts val="100"/>
              </a:spcBef>
              <a:defRPr sz="8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debêntures</a:t>
            </a:r>
            <a:r>
              <a:rPr spc="-5"/>
              <a:t> subordinadas</a:t>
            </a:r>
          </a:p>
          <a:p>
            <a:pPr algn="ctr">
              <a:lnSpc>
                <a:spcPts val="800"/>
              </a:lnSpc>
              <a:defRPr sz="7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prazo: 9</a:t>
            </a:r>
            <a:r>
              <a:rPr spc="-10"/>
              <a:t> </a:t>
            </a:r>
            <a:r>
              <a:t>anos</a:t>
            </a:r>
          </a:p>
        </p:txBody>
      </p:sp>
      <p:sp>
        <p:nvSpPr>
          <p:cNvPr id="171" name="object 75"/>
          <p:cNvSpPr txBox="1"/>
          <p:nvPr/>
        </p:nvSpPr>
        <p:spPr>
          <a:xfrm>
            <a:off x="7488084" y="2815768"/>
            <a:ext cx="1071246" cy="139701"/>
          </a:xfrm>
          <a:prstGeom prst="rect">
            <a:avLst/>
          </a:prstGeom>
          <a:ln w="12700">
            <a:solidFill>
              <a:srgbClr val="1D8CD1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260984">
              <a:defRPr sz="800" spc="-5">
                <a:solidFill>
                  <a:srgbClr val="1D8CD1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cessão </a:t>
            </a:r>
            <a:r>
              <a:rPr spc="0"/>
              <a:t>de</a:t>
            </a:r>
            <a:r>
              <a:t> dívida</a:t>
            </a:r>
          </a:p>
        </p:txBody>
      </p:sp>
      <p:sp>
        <p:nvSpPr>
          <p:cNvPr id="172" name="object 76"/>
          <p:cNvSpPr txBox="1"/>
          <p:nvPr/>
        </p:nvSpPr>
        <p:spPr>
          <a:xfrm>
            <a:off x="10446180" y="4391176"/>
            <a:ext cx="669926" cy="139701"/>
          </a:xfrm>
          <a:prstGeom prst="rect">
            <a:avLst/>
          </a:prstGeom>
          <a:ln w="12700">
            <a:solidFill>
              <a:srgbClr val="3C3C3B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0480">
              <a:defRPr sz="800" spc="-5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serve </a:t>
            </a:r>
            <a:r>
              <a:rPr spc="0"/>
              <a:t>de</a:t>
            </a:r>
            <a:r>
              <a:rPr spc="-20"/>
              <a:t> </a:t>
            </a:r>
            <a:r>
              <a:t>garantia</a:t>
            </a:r>
          </a:p>
        </p:txBody>
      </p:sp>
      <p:sp>
        <p:nvSpPr>
          <p:cNvPr id="173" name="object 77"/>
          <p:cNvSpPr txBox="1"/>
          <p:nvPr/>
        </p:nvSpPr>
        <p:spPr>
          <a:xfrm>
            <a:off x="7008786" y="2147608"/>
            <a:ext cx="2016126" cy="139701"/>
          </a:xfrm>
          <a:prstGeom prst="rect">
            <a:avLst/>
          </a:prstGeom>
          <a:ln w="12700">
            <a:solidFill>
              <a:srgbClr val="C92441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201295">
              <a:lnSpc>
                <a:spcPts val="800"/>
              </a:lnSpc>
              <a:defRPr sz="800">
                <a:solidFill>
                  <a:srgbClr val="C92441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auxiliar a prefeitura na </a:t>
            </a:r>
            <a:r>
              <a:rPr spc="-5"/>
              <a:t>elaboração </a:t>
            </a:r>
            <a:r>
              <a:t>e </a:t>
            </a:r>
            <a:r>
              <a:rPr spc="-10"/>
              <a:t>gestão </a:t>
            </a:r>
            <a:r>
              <a:t>de</a:t>
            </a:r>
          </a:p>
        </p:txBody>
      </p:sp>
      <p:sp>
        <p:nvSpPr>
          <p:cNvPr id="174" name="object 78"/>
          <p:cNvSpPr txBox="1"/>
          <p:nvPr/>
        </p:nvSpPr>
        <p:spPr>
          <a:xfrm>
            <a:off x="7008786" y="2267267"/>
            <a:ext cx="2016126" cy="139701"/>
          </a:xfrm>
          <a:prstGeom prst="rect">
            <a:avLst/>
          </a:prstGeom>
          <a:ln w="12700">
            <a:solidFill>
              <a:srgbClr val="C92441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443865">
              <a:lnSpc>
                <a:spcPts val="900"/>
              </a:lnSpc>
              <a:defRPr sz="800" spc="-5">
                <a:solidFill>
                  <a:srgbClr val="C92441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parcerias público-privadas</a:t>
            </a:r>
            <a:r>
              <a:rPr spc="0"/>
              <a:t> (ppp</a:t>
            </a:r>
            <a:r>
              <a:rPr sz="600" spc="0"/>
              <a:t>s</a:t>
            </a:r>
            <a:r>
              <a:rPr spc="0"/>
              <a:t>)</a:t>
            </a:r>
          </a:p>
        </p:txBody>
      </p:sp>
      <p:sp>
        <p:nvSpPr>
          <p:cNvPr id="175" name="object 79"/>
          <p:cNvSpPr/>
          <p:nvPr/>
        </p:nvSpPr>
        <p:spPr>
          <a:xfrm>
            <a:off x="9953636" y="2881833"/>
            <a:ext cx="1" cy="1948739"/>
          </a:xfrm>
          <a:prstGeom prst="line">
            <a:avLst/>
          </a:prstGeom>
          <a:ln w="12700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6" name="object 80"/>
          <p:cNvSpPr/>
          <p:nvPr/>
        </p:nvSpPr>
        <p:spPr>
          <a:xfrm>
            <a:off x="9947286" y="4824217"/>
            <a:ext cx="247766" cy="1"/>
          </a:xfrm>
          <a:prstGeom prst="line">
            <a:avLst/>
          </a:prstGeom>
          <a:ln w="12700">
            <a:solidFill>
              <a:srgbClr val="248BC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7" name="object 81"/>
          <p:cNvSpPr/>
          <p:nvPr/>
        </p:nvSpPr>
        <p:spPr>
          <a:xfrm>
            <a:off x="9947286" y="4114881"/>
            <a:ext cx="247766" cy="1"/>
          </a:xfrm>
          <a:prstGeom prst="line">
            <a:avLst/>
          </a:prstGeom>
          <a:ln w="12700">
            <a:solidFill>
              <a:srgbClr val="248BC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8" name="object 82"/>
          <p:cNvSpPr/>
          <p:nvPr/>
        </p:nvSpPr>
        <p:spPr>
          <a:xfrm flipV="1">
            <a:off x="13106618" y="3524281"/>
            <a:ext cx="1" cy="228180"/>
          </a:xfrm>
          <a:prstGeom prst="line">
            <a:avLst/>
          </a:prstGeom>
          <a:ln>
            <a:solidFill>
              <a:srgbClr val="1D8CD1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79" name="object 83"/>
          <p:cNvSpPr/>
          <p:nvPr/>
        </p:nvSpPr>
        <p:spPr>
          <a:xfrm>
            <a:off x="12383681" y="3500516"/>
            <a:ext cx="689523" cy="1"/>
          </a:xfrm>
          <a:prstGeom prst="line">
            <a:avLst/>
          </a:prstGeom>
          <a:ln>
            <a:solidFill>
              <a:srgbClr val="1D8CD1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0" name="object 84"/>
          <p:cNvSpPr/>
          <p:nvPr/>
        </p:nvSpPr>
        <p:spPr>
          <a:xfrm>
            <a:off x="10218915" y="3500516"/>
            <a:ext cx="838519" cy="1"/>
          </a:xfrm>
          <a:prstGeom prst="line">
            <a:avLst/>
          </a:prstGeom>
          <a:ln>
            <a:solidFill>
              <a:srgbClr val="1D8CD1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1" name="object 85"/>
          <p:cNvSpPr/>
          <p:nvPr/>
        </p:nvSpPr>
        <p:spPr>
          <a:xfrm flipV="1">
            <a:off x="10195045" y="3050546"/>
            <a:ext cx="1" cy="416827"/>
          </a:xfrm>
          <a:prstGeom prst="line">
            <a:avLst/>
          </a:prstGeom>
          <a:ln>
            <a:solidFill>
              <a:srgbClr val="1D8CD1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2" name="object 86"/>
          <p:cNvSpPr/>
          <p:nvPr/>
        </p:nvSpPr>
        <p:spPr>
          <a:xfrm flipH="1" flipV="1">
            <a:off x="6780169" y="3026868"/>
            <a:ext cx="3381439" cy="1"/>
          </a:xfrm>
          <a:prstGeom prst="line">
            <a:avLst/>
          </a:prstGeom>
          <a:ln>
            <a:solidFill>
              <a:srgbClr val="1D8CD1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3" name="object 87"/>
          <p:cNvSpPr/>
          <p:nvPr/>
        </p:nvSpPr>
        <p:spPr>
          <a:xfrm>
            <a:off x="13092306" y="3500516"/>
            <a:ext cx="14312" cy="1426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21600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4" name="object 88"/>
          <p:cNvSpPr/>
          <p:nvPr/>
        </p:nvSpPr>
        <p:spPr>
          <a:xfrm>
            <a:off x="10195042" y="3486291"/>
            <a:ext cx="14326" cy="14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600"/>
                </a:lnTo>
                <a:lnTo>
                  <a:pt x="0" y="0"/>
                </a:lnTo>
              </a:path>
            </a:pathLst>
          </a:custGeom>
          <a:ln w="9524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5" name="object 89"/>
          <p:cNvSpPr/>
          <p:nvPr/>
        </p:nvSpPr>
        <p:spPr>
          <a:xfrm>
            <a:off x="10180728" y="3026868"/>
            <a:ext cx="14313" cy="1422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21600" y="0"/>
                </a:lnTo>
                <a:lnTo>
                  <a:pt x="0" y="0"/>
                </a:lnTo>
              </a:path>
            </a:pathLst>
          </a:custGeom>
          <a:ln w="9524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6" name="object 90"/>
          <p:cNvSpPr/>
          <p:nvPr/>
        </p:nvSpPr>
        <p:spPr>
          <a:xfrm>
            <a:off x="6756286" y="2982757"/>
            <a:ext cx="47448" cy="882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10799"/>
                </a:lnTo>
                <a:lnTo>
                  <a:pt x="21600" y="0"/>
                </a:lnTo>
              </a:path>
            </a:pathLst>
          </a:custGeom>
          <a:ln w="9524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7" name="object 91"/>
          <p:cNvSpPr txBox="1"/>
          <p:nvPr/>
        </p:nvSpPr>
        <p:spPr>
          <a:xfrm>
            <a:off x="11057432" y="3393440"/>
            <a:ext cx="1326516" cy="220981"/>
          </a:xfrm>
          <a:prstGeom prst="rect">
            <a:avLst/>
          </a:prstGeom>
          <a:ln w="12700">
            <a:solidFill>
              <a:srgbClr val="1D8CD1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270509" indent="341629">
              <a:lnSpc>
                <a:spcPts val="800"/>
              </a:lnSpc>
              <a:spcBef>
                <a:spcPts val="100"/>
              </a:spcBef>
              <a:defRPr sz="800">
                <a:solidFill>
                  <a:srgbClr val="1D8CD1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recursos </a:t>
            </a:r>
            <a:r>
              <a:rPr spc="-5"/>
              <a:t>captados  </a:t>
            </a:r>
            <a:r>
              <a:t>no mercado</a:t>
            </a:r>
            <a:r>
              <a:rPr spc="-100"/>
              <a:t> </a:t>
            </a:r>
            <a:r>
              <a:t>financeiro</a:t>
            </a:r>
          </a:p>
        </p:txBody>
      </p:sp>
      <p:sp>
        <p:nvSpPr>
          <p:cNvPr id="188" name="object 92"/>
          <p:cNvSpPr/>
          <p:nvPr/>
        </p:nvSpPr>
        <p:spPr>
          <a:xfrm>
            <a:off x="12236221" y="4104094"/>
            <a:ext cx="260077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89" name="object 93"/>
          <p:cNvSpPr/>
          <p:nvPr/>
        </p:nvSpPr>
        <p:spPr>
          <a:xfrm>
            <a:off x="11367038" y="4104094"/>
            <a:ext cx="199473" cy="1"/>
          </a:xfrm>
          <a:prstGeom prst="line">
            <a:avLst/>
          </a:prstGeom>
          <a:ln>
            <a:solidFill>
              <a:srgbClr val="3C3C3B"/>
            </a:solidFill>
            <a:prstDash val="sys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0" name="object 94"/>
          <p:cNvSpPr/>
          <p:nvPr/>
        </p:nvSpPr>
        <p:spPr>
          <a:xfrm>
            <a:off x="12448844" y="4059978"/>
            <a:ext cx="47448" cy="8822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21600" y="10801"/>
                </a:lnTo>
                <a:lnTo>
                  <a:pt x="0" y="21600"/>
                </a:lnTo>
              </a:path>
            </a:pathLst>
          </a:custGeom>
          <a:ln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1" name="object 95"/>
          <p:cNvSpPr txBox="1"/>
          <p:nvPr/>
        </p:nvSpPr>
        <p:spPr>
          <a:xfrm>
            <a:off x="11566511" y="3957027"/>
            <a:ext cx="669926" cy="322581"/>
          </a:xfrm>
          <a:prstGeom prst="rect">
            <a:avLst/>
          </a:prstGeom>
          <a:ln w="12700">
            <a:solidFill>
              <a:srgbClr val="3C3C3B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17145" indent="24129" algn="ctr">
              <a:lnSpc>
                <a:spcPts val="800"/>
              </a:lnSpc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investidores  compram</a:t>
            </a:r>
            <a:r>
              <a:rPr spc="-50"/>
              <a:t> </a:t>
            </a:r>
            <a:r>
              <a:t>com</a:t>
            </a:r>
            <a:r>
              <a:rPr spc="-50"/>
              <a:t> </a:t>
            </a:r>
            <a:r>
              <a:rPr spc="-20"/>
              <a:t>alta </a:t>
            </a:r>
            <a:r>
              <a:t> </a:t>
            </a:r>
            <a:r>
              <a:rPr spc="-5"/>
              <a:t>rentabilidade</a:t>
            </a:r>
          </a:p>
        </p:txBody>
      </p:sp>
      <p:sp>
        <p:nvSpPr>
          <p:cNvPr id="192" name="object 96"/>
          <p:cNvSpPr/>
          <p:nvPr/>
        </p:nvSpPr>
        <p:spPr>
          <a:xfrm>
            <a:off x="5915292" y="3141330"/>
            <a:ext cx="4865752" cy="2000327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19459"/>
                </a:move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</a:path>
            </a:pathLst>
          </a:custGeom>
          <a:ln w="12700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3" name="object 97"/>
          <p:cNvSpPr/>
          <p:nvPr/>
        </p:nvSpPr>
        <p:spPr>
          <a:xfrm>
            <a:off x="5867998" y="3141328"/>
            <a:ext cx="94578" cy="5086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10801" y="0"/>
                </a:lnTo>
                <a:lnTo>
                  <a:pt x="21600" y="21600"/>
                </a:lnTo>
              </a:path>
            </a:pathLst>
          </a:custGeom>
          <a:ln w="12700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4" name="object 98"/>
          <p:cNvSpPr/>
          <p:nvPr/>
        </p:nvSpPr>
        <p:spPr>
          <a:xfrm>
            <a:off x="7321549" y="5038800"/>
            <a:ext cx="1593801" cy="224639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5" name="object 99"/>
          <p:cNvSpPr/>
          <p:nvPr/>
        </p:nvSpPr>
        <p:spPr>
          <a:xfrm>
            <a:off x="7321549" y="5038800"/>
            <a:ext cx="1593801" cy="224639"/>
          </a:xfrm>
          <a:prstGeom prst="rect">
            <a:avLst/>
          </a:prstGeom>
          <a:ln w="12700">
            <a:solidFill>
              <a:srgbClr val="1D8CD1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6" name="object 100"/>
          <p:cNvSpPr txBox="1"/>
          <p:nvPr/>
        </p:nvSpPr>
        <p:spPr>
          <a:xfrm>
            <a:off x="7321550" y="5038800"/>
            <a:ext cx="1593850" cy="139701"/>
          </a:xfrm>
          <a:prstGeom prst="rect">
            <a:avLst/>
          </a:prstGeom>
          <a:ln w="12700">
            <a:solidFill>
              <a:srgbClr val="1D8CD1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61593">
              <a:lnSpc>
                <a:spcPts val="800"/>
              </a:lnSpc>
              <a:defRPr sz="800">
                <a:solidFill>
                  <a:srgbClr val="1D8CD1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município compra debêntures </a:t>
            </a:r>
            <a:r>
              <a:rPr spc="-5"/>
              <a:t>(das</a:t>
            </a:r>
            <a:r>
              <a:rPr spc="-45"/>
              <a:t> </a:t>
            </a:r>
            <a:r>
              <a:t>próprias</a:t>
            </a:r>
          </a:p>
        </p:txBody>
      </p:sp>
      <p:sp>
        <p:nvSpPr>
          <p:cNvPr id="197" name="object 101"/>
          <p:cNvSpPr txBox="1"/>
          <p:nvPr/>
        </p:nvSpPr>
        <p:spPr>
          <a:xfrm>
            <a:off x="7321550" y="5141657"/>
            <a:ext cx="1593850" cy="139701"/>
          </a:xfrm>
          <a:prstGeom prst="rect">
            <a:avLst/>
          </a:prstGeom>
          <a:ln w="12700">
            <a:solidFill>
              <a:srgbClr val="1D8CD1"/>
            </a:solidFill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243204">
              <a:lnSpc>
                <a:spcPts val="900"/>
              </a:lnSpc>
              <a:defRPr sz="800" spc="-5">
                <a:solidFill>
                  <a:srgbClr val="1D8CD1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dívidas) </a:t>
            </a:r>
            <a:r>
              <a:rPr spc="0"/>
              <a:t>com baixa</a:t>
            </a:r>
            <a:r>
              <a:t> rentabilidade</a:t>
            </a:r>
          </a:p>
        </p:txBody>
      </p:sp>
      <p:sp>
        <p:nvSpPr>
          <p:cNvPr id="198" name="object 102"/>
          <p:cNvSpPr/>
          <p:nvPr/>
        </p:nvSpPr>
        <p:spPr>
          <a:xfrm>
            <a:off x="1106439" y="8812501"/>
            <a:ext cx="14013546" cy="1"/>
          </a:xfrm>
          <a:prstGeom prst="line">
            <a:avLst/>
          </a:pr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199" name="object 103"/>
          <p:cNvSpPr/>
          <p:nvPr/>
        </p:nvSpPr>
        <p:spPr>
          <a:xfrm>
            <a:off x="1106439" y="7521901"/>
            <a:ext cx="14013545" cy="190500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0" name="object 104"/>
          <p:cNvSpPr/>
          <p:nvPr/>
        </p:nvSpPr>
        <p:spPr>
          <a:xfrm>
            <a:off x="1106439" y="9434554"/>
            <a:ext cx="14013546" cy="1"/>
          </a:xfrm>
          <a:prstGeom prst="line">
            <a:avLst/>
          </a:pr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01" name="object 105"/>
          <p:cNvSpPr txBox="1"/>
          <p:nvPr/>
        </p:nvSpPr>
        <p:spPr>
          <a:xfrm>
            <a:off x="1106440" y="7521901"/>
            <a:ext cx="68707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marR="8889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...</a:t>
            </a:r>
          </a:p>
        </p:txBody>
      </p:sp>
      <p:sp>
        <p:nvSpPr>
          <p:cNvPr id="202" name="object 106"/>
          <p:cNvSpPr txBox="1"/>
          <p:nvPr/>
        </p:nvSpPr>
        <p:spPr>
          <a:xfrm>
            <a:off x="1799661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175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2008</a:t>
            </a:r>
          </a:p>
        </p:txBody>
      </p:sp>
      <p:sp>
        <p:nvSpPr>
          <p:cNvPr id="203" name="object 107"/>
          <p:cNvSpPr txBox="1"/>
          <p:nvPr/>
        </p:nvSpPr>
        <p:spPr>
          <a:xfrm>
            <a:off x="2928284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0160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2009</a:t>
            </a:r>
          </a:p>
        </p:txBody>
      </p:sp>
      <p:sp>
        <p:nvSpPr>
          <p:cNvPr id="204" name="object 108"/>
          <p:cNvSpPr txBox="1"/>
          <p:nvPr/>
        </p:nvSpPr>
        <p:spPr>
          <a:xfrm>
            <a:off x="1487603" y="9756644"/>
            <a:ext cx="972820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Fernando</a:t>
            </a:r>
            <a:r>
              <a:rPr spc="-70"/>
              <a:t> </a:t>
            </a:r>
            <a:r>
              <a:t>pimentel</a:t>
            </a:r>
          </a:p>
        </p:txBody>
      </p:sp>
      <p:sp>
        <p:nvSpPr>
          <p:cNvPr id="205" name="object 109"/>
          <p:cNvSpPr txBox="1"/>
          <p:nvPr/>
        </p:nvSpPr>
        <p:spPr>
          <a:xfrm>
            <a:off x="2469059" y="10091467"/>
            <a:ext cx="598171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aécio</a:t>
            </a:r>
            <a:r>
              <a:rPr spc="-65"/>
              <a:t> </a:t>
            </a:r>
            <a:r>
              <a:t>neves</a:t>
            </a:r>
          </a:p>
        </p:txBody>
      </p:sp>
      <p:sp>
        <p:nvSpPr>
          <p:cNvPr id="206" name="object 110"/>
          <p:cNvSpPr txBox="1"/>
          <p:nvPr/>
        </p:nvSpPr>
        <p:spPr>
          <a:xfrm>
            <a:off x="2449552" y="10404192"/>
            <a:ext cx="1211582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luiz </a:t>
            </a:r>
            <a:r>
              <a:rPr spc="-5"/>
              <a:t>inácio </a:t>
            </a:r>
            <a:r>
              <a:t>lula </a:t>
            </a:r>
            <a:r>
              <a:rPr spc="-5"/>
              <a:t>da</a:t>
            </a:r>
            <a:r>
              <a:rPr spc="-55"/>
              <a:t> </a:t>
            </a:r>
            <a:r>
              <a:rPr spc="-15"/>
              <a:t>silva</a:t>
            </a:r>
          </a:p>
        </p:txBody>
      </p:sp>
      <p:sp>
        <p:nvSpPr>
          <p:cNvPr id="207" name="object 111"/>
          <p:cNvSpPr txBox="1"/>
          <p:nvPr/>
        </p:nvSpPr>
        <p:spPr>
          <a:xfrm>
            <a:off x="5185533" y="10404192"/>
            <a:ext cx="5636896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408940" algn="ctr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dilma</a:t>
            </a:r>
            <a:r>
              <a:rPr spc="-5"/>
              <a:t> </a:t>
            </a:r>
            <a:r>
              <a:t>rousseff</a:t>
            </a:r>
          </a:p>
        </p:txBody>
      </p:sp>
      <p:sp>
        <p:nvSpPr>
          <p:cNvPr id="208" name="object 112"/>
          <p:cNvSpPr txBox="1"/>
          <p:nvPr/>
        </p:nvSpPr>
        <p:spPr>
          <a:xfrm>
            <a:off x="10828655" y="10404192"/>
            <a:ext cx="4291966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165735" algn="ctr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michel</a:t>
            </a:r>
            <a:r>
              <a:rPr spc="-5"/>
              <a:t> </a:t>
            </a:r>
            <a:r>
              <a:t>temer</a:t>
            </a:r>
          </a:p>
        </p:txBody>
      </p:sp>
      <p:sp>
        <p:nvSpPr>
          <p:cNvPr id="209" name="object 113"/>
          <p:cNvSpPr txBox="1"/>
          <p:nvPr/>
        </p:nvSpPr>
        <p:spPr>
          <a:xfrm>
            <a:off x="7004332" y="9737594"/>
            <a:ext cx="804546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Marcio</a:t>
            </a:r>
            <a:r>
              <a:rPr spc="-50"/>
              <a:t> </a:t>
            </a:r>
            <a:r>
              <a:rPr spc="-5"/>
              <a:t>lacerda</a:t>
            </a:r>
          </a:p>
        </p:txBody>
      </p:sp>
      <p:sp>
        <p:nvSpPr>
          <p:cNvPr id="210" name="object 114"/>
          <p:cNvSpPr txBox="1"/>
          <p:nvPr/>
        </p:nvSpPr>
        <p:spPr>
          <a:xfrm>
            <a:off x="4056908" y="10072417"/>
            <a:ext cx="4508501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86360" algn="ctr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antonio</a:t>
            </a:r>
            <a:r>
              <a:rPr spc="-5"/>
              <a:t> </a:t>
            </a:r>
            <a:r>
              <a:rPr spc="-10"/>
              <a:t>anastasia</a:t>
            </a:r>
          </a:p>
        </p:txBody>
      </p:sp>
      <p:sp>
        <p:nvSpPr>
          <p:cNvPr id="211" name="object 115"/>
          <p:cNvSpPr txBox="1"/>
          <p:nvPr/>
        </p:nvSpPr>
        <p:spPr>
          <a:xfrm>
            <a:off x="11957280" y="9737594"/>
            <a:ext cx="3162936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31115" algn="ctr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alexandre</a:t>
            </a:r>
            <a:r>
              <a:rPr spc="-5"/>
              <a:t> </a:t>
            </a:r>
            <a:r>
              <a:t>kalil</a:t>
            </a:r>
          </a:p>
        </p:txBody>
      </p:sp>
      <p:sp>
        <p:nvSpPr>
          <p:cNvPr id="212" name="object 116"/>
          <p:cNvSpPr txBox="1"/>
          <p:nvPr/>
        </p:nvSpPr>
        <p:spPr>
          <a:xfrm>
            <a:off x="8571406" y="10081866"/>
            <a:ext cx="1122681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6194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alberto </a:t>
            </a:r>
            <a:r>
              <a:rPr spc="-50"/>
              <a:t>p.</a:t>
            </a:r>
            <a:r>
              <a:rPr spc="-20"/>
              <a:t> </a:t>
            </a:r>
            <a:r>
              <a:t>coelho</a:t>
            </a:r>
          </a:p>
        </p:txBody>
      </p:sp>
      <p:sp>
        <p:nvSpPr>
          <p:cNvPr id="213" name="object 117"/>
          <p:cNvSpPr txBox="1"/>
          <p:nvPr/>
        </p:nvSpPr>
        <p:spPr>
          <a:xfrm>
            <a:off x="9700031" y="10072417"/>
            <a:ext cx="5420361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797685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fenando</a:t>
            </a:r>
            <a:r>
              <a:rPr spc="-5"/>
              <a:t> </a:t>
            </a:r>
            <a:r>
              <a:t>pimentel</a:t>
            </a:r>
          </a:p>
        </p:txBody>
      </p:sp>
      <p:sp>
        <p:nvSpPr>
          <p:cNvPr id="214" name="object 118"/>
          <p:cNvSpPr txBox="1"/>
          <p:nvPr/>
        </p:nvSpPr>
        <p:spPr>
          <a:xfrm>
            <a:off x="4056908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7145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2010</a:t>
            </a:r>
          </a:p>
        </p:txBody>
      </p:sp>
      <p:sp>
        <p:nvSpPr>
          <p:cNvPr id="215" name="object 119"/>
          <p:cNvSpPr txBox="1"/>
          <p:nvPr/>
        </p:nvSpPr>
        <p:spPr>
          <a:xfrm>
            <a:off x="5185533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24765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2011</a:t>
            </a:r>
          </a:p>
        </p:txBody>
      </p:sp>
      <p:sp>
        <p:nvSpPr>
          <p:cNvPr id="216" name="object 120"/>
          <p:cNvSpPr txBox="1"/>
          <p:nvPr/>
        </p:nvSpPr>
        <p:spPr>
          <a:xfrm>
            <a:off x="6314159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1750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2012</a:t>
            </a:r>
          </a:p>
        </p:txBody>
      </p:sp>
      <p:sp>
        <p:nvSpPr>
          <p:cNvPr id="217" name="object 121"/>
          <p:cNvSpPr txBox="1"/>
          <p:nvPr/>
        </p:nvSpPr>
        <p:spPr>
          <a:xfrm>
            <a:off x="7442781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38734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2013</a:t>
            </a:r>
          </a:p>
        </p:txBody>
      </p:sp>
      <p:sp>
        <p:nvSpPr>
          <p:cNvPr id="218" name="object 122"/>
          <p:cNvSpPr txBox="1"/>
          <p:nvPr/>
        </p:nvSpPr>
        <p:spPr>
          <a:xfrm>
            <a:off x="8571406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45719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2014</a:t>
            </a:r>
          </a:p>
        </p:txBody>
      </p:sp>
      <p:sp>
        <p:nvSpPr>
          <p:cNvPr id="219" name="object 123"/>
          <p:cNvSpPr txBox="1"/>
          <p:nvPr/>
        </p:nvSpPr>
        <p:spPr>
          <a:xfrm>
            <a:off x="9700031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52705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2015</a:t>
            </a:r>
          </a:p>
        </p:txBody>
      </p:sp>
      <p:sp>
        <p:nvSpPr>
          <p:cNvPr id="220" name="object 124"/>
          <p:cNvSpPr txBox="1"/>
          <p:nvPr/>
        </p:nvSpPr>
        <p:spPr>
          <a:xfrm>
            <a:off x="10828655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60325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2016</a:t>
            </a:r>
          </a:p>
        </p:txBody>
      </p:sp>
      <p:sp>
        <p:nvSpPr>
          <p:cNvPr id="221" name="object 125"/>
          <p:cNvSpPr txBox="1"/>
          <p:nvPr/>
        </p:nvSpPr>
        <p:spPr>
          <a:xfrm>
            <a:off x="11957280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67310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2017</a:t>
            </a:r>
          </a:p>
        </p:txBody>
      </p:sp>
      <p:sp>
        <p:nvSpPr>
          <p:cNvPr id="222" name="object 126"/>
          <p:cNvSpPr txBox="1"/>
          <p:nvPr/>
        </p:nvSpPr>
        <p:spPr>
          <a:xfrm>
            <a:off x="13085903" y="7521901"/>
            <a:ext cx="112268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74294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2018</a:t>
            </a:r>
          </a:p>
        </p:txBody>
      </p:sp>
      <p:sp>
        <p:nvSpPr>
          <p:cNvPr id="223" name="object 127"/>
          <p:cNvSpPr txBox="1"/>
          <p:nvPr/>
        </p:nvSpPr>
        <p:spPr>
          <a:xfrm>
            <a:off x="14214526" y="7521901"/>
            <a:ext cx="905511" cy="177801"/>
          </a:xfrm>
          <a:prstGeom prst="rect">
            <a:avLst/>
          </a:prstGeom>
          <a:solidFill>
            <a:srgbClr val="3C3C3B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marR="85725" algn="ctr"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...</a:t>
            </a:r>
          </a:p>
        </p:txBody>
      </p:sp>
      <p:sp>
        <p:nvSpPr>
          <p:cNvPr id="224" name="object 128"/>
          <p:cNvSpPr/>
          <p:nvPr/>
        </p:nvSpPr>
        <p:spPr>
          <a:xfrm flipH="1">
            <a:off x="1796486" y="5911367"/>
            <a:ext cx="1" cy="3776231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5" name="object 129"/>
          <p:cNvSpPr/>
          <p:nvPr/>
        </p:nvSpPr>
        <p:spPr>
          <a:xfrm flipH="1">
            <a:off x="2925109" y="5911367"/>
            <a:ext cx="1" cy="3776231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6" name="object 130"/>
          <p:cNvSpPr/>
          <p:nvPr/>
        </p:nvSpPr>
        <p:spPr>
          <a:xfrm>
            <a:off x="14211351" y="5911367"/>
            <a:ext cx="1" cy="950889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7" name="object 131"/>
          <p:cNvSpPr/>
          <p:nvPr/>
        </p:nvSpPr>
        <p:spPr>
          <a:xfrm>
            <a:off x="14211351" y="7027354"/>
            <a:ext cx="1" cy="44438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8" name="object 132"/>
          <p:cNvSpPr/>
          <p:nvPr/>
        </p:nvSpPr>
        <p:spPr>
          <a:xfrm>
            <a:off x="14211351" y="7236904"/>
            <a:ext cx="1" cy="59945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29" name="object 133"/>
          <p:cNvSpPr/>
          <p:nvPr/>
        </p:nvSpPr>
        <p:spPr>
          <a:xfrm>
            <a:off x="14211351" y="7461947"/>
            <a:ext cx="1" cy="2225650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0" name="object 134"/>
          <p:cNvSpPr/>
          <p:nvPr/>
        </p:nvSpPr>
        <p:spPr>
          <a:xfrm>
            <a:off x="13082728" y="5911367"/>
            <a:ext cx="1" cy="950889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1" name="object 135"/>
          <p:cNvSpPr/>
          <p:nvPr/>
        </p:nvSpPr>
        <p:spPr>
          <a:xfrm>
            <a:off x="13082728" y="7027354"/>
            <a:ext cx="1" cy="44438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2" name="object 136"/>
          <p:cNvSpPr/>
          <p:nvPr/>
        </p:nvSpPr>
        <p:spPr>
          <a:xfrm>
            <a:off x="13082728" y="7236904"/>
            <a:ext cx="1" cy="59945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3" name="object 137"/>
          <p:cNvSpPr/>
          <p:nvPr/>
        </p:nvSpPr>
        <p:spPr>
          <a:xfrm>
            <a:off x="13082728" y="7461947"/>
            <a:ext cx="1" cy="2225650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4" name="object 138"/>
          <p:cNvSpPr/>
          <p:nvPr/>
        </p:nvSpPr>
        <p:spPr>
          <a:xfrm>
            <a:off x="11954105" y="5911367"/>
            <a:ext cx="1" cy="1160426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5" name="object 139"/>
          <p:cNvSpPr/>
          <p:nvPr/>
        </p:nvSpPr>
        <p:spPr>
          <a:xfrm>
            <a:off x="11954105" y="7236904"/>
            <a:ext cx="1" cy="59945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6" name="object 140"/>
          <p:cNvSpPr/>
          <p:nvPr/>
        </p:nvSpPr>
        <p:spPr>
          <a:xfrm>
            <a:off x="11954105" y="7461947"/>
            <a:ext cx="1" cy="2225650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7" name="object 141"/>
          <p:cNvSpPr/>
          <p:nvPr/>
        </p:nvSpPr>
        <p:spPr>
          <a:xfrm>
            <a:off x="10825480" y="5911367"/>
            <a:ext cx="1" cy="1160426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8" name="object 142"/>
          <p:cNvSpPr/>
          <p:nvPr/>
        </p:nvSpPr>
        <p:spPr>
          <a:xfrm>
            <a:off x="10825480" y="7236904"/>
            <a:ext cx="1" cy="59945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39" name="object 143"/>
          <p:cNvSpPr/>
          <p:nvPr/>
        </p:nvSpPr>
        <p:spPr>
          <a:xfrm>
            <a:off x="10825480" y="7461947"/>
            <a:ext cx="1" cy="2225650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0" name="object 144"/>
          <p:cNvSpPr/>
          <p:nvPr/>
        </p:nvSpPr>
        <p:spPr>
          <a:xfrm>
            <a:off x="9696856" y="5911367"/>
            <a:ext cx="1" cy="1160426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1" name="object 145"/>
          <p:cNvSpPr/>
          <p:nvPr/>
        </p:nvSpPr>
        <p:spPr>
          <a:xfrm>
            <a:off x="9696856" y="7236904"/>
            <a:ext cx="1" cy="59945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2" name="object 146"/>
          <p:cNvSpPr/>
          <p:nvPr/>
        </p:nvSpPr>
        <p:spPr>
          <a:xfrm>
            <a:off x="9696856" y="7461947"/>
            <a:ext cx="1" cy="2225650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3" name="object 147"/>
          <p:cNvSpPr/>
          <p:nvPr/>
        </p:nvSpPr>
        <p:spPr>
          <a:xfrm>
            <a:off x="8568231" y="5911367"/>
            <a:ext cx="1" cy="1160426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4" name="object 148"/>
          <p:cNvSpPr/>
          <p:nvPr/>
        </p:nvSpPr>
        <p:spPr>
          <a:xfrm>
            <a:off x="8568231" y="7236904"/>
            <a:ext cx="1" cy="59945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5" name="object 149"/>
          <p:cNvSpPr/>
          <p:nvPr/>
        </p:nvSpPr>
        <p:spPr>
          <a:xfrm>
            <a:off x="8568231" y="7461947"/>
            <a:ext cx="1" cy="2225650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6" name="object 150"/>
          <p:cNvSpPr/>
          <p:nvPr/>
        </p:nvSpPr>
        <p:spPr>
          <a:xfrm>
            <a:off x="7439606" y="5911367"/>
            <a:ext cx="1" cy="1160426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7" name="object 151"/>
          <p:cNvSpPr/>
          <p:nvPr/>
        </p:nvSpPr>
        <p:spPr>
          <a:xfrm>
            <a:off x="7439606" y="7236904"/>
            <a:ext cx="1" cy="59945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8" name="object 152"/>
          <p:cNvSpPr/>
          <p:nvPr/>
        </p:nvSpPr>
        <p:spPr>
          <a:xfrm>
            <a:off x="7439606" y="7461947"/>
            <a:ext cx="1" cy="2225650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49" name="object 153"/>
          <p:cNvSpPr/>
          <p:nvPr/>
        </p:nvSpPr>
        <p:spPr>
          <a:xfrm flipH="1">
            <a:off x="6310984" y="7461947"/>
            <a:ext cx="1" cy="2225650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0" name="object 154"/>
          <p:cNvSpPr/>
          <p:nvPr/>
        </p:nvSpPr>
        <p:spPr>
          <a:xfrm flipH="1">
            <a:off x="5182358" y="7461947"/>
            <a:ext cx="1" cy="2225650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1" name="object 155"/>
          <p:cNvSpPr/>
          <p:nvPr/>
        </p:nvSpPr>
        <p:spPr>
          <a:xfrm flipH="1">
            <a:off x="4053733" y="5911367"/>
            <a:ext cx="1" cy="3776231"/>
          </a:xfrm>
          <a:prstGeom prst="line">
            <a:avLst/>
          </a:prstGeom>
          <a:ln w="6350">
            <a:solidFill>
              <a:srgbClr val="3C3C3B"/>
            </a:solidFill>
            <a:prstDash val="sysDot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2" name="object 156"/>
          <p:cNvSpPr/>
          <p:nvPr/>
        </p:nvSpPr>
        <p:spPr>
          <a:xfrm>
            <a:off x="2925109" y="9687604"/>
            <a:ext cx="1" cy="334799"/>
          </a:xfrm>
          <a:prstGeom prst="line">
            <a:avLst/>
          </a:prstGeom>
          <a:ln w="6350">
            <a:solidFill>
              <a:srgbClr val="3C3C3B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3" name="object 157"/>
          <p:cNvSpPr/>
          <p:nvPr/>
        </p:nvSpPr>
        <p:spPr>
          <a:xfrm>
            <a:off x="11954105" y="9687604"/>
            <a:ext cx="1" cy="334799"/>
          </a:xfrm>
          <a:prstGeom prst="line">
            <a:avLst/>
          </a:prstGeom>
          <a:ln w="6350">
            <a:solidFill>
              <a:srgbClr val="3C3C3B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4" name="object 158"/>
          <p:cNvSpPr/>
          <p:nvPr/>
        </p:nvSpPr>
        <p:spPr>
          <a:xfrm>
            <a:off x="10825480" y="10357202"/>
            <a:ext cx="1" cy="334799"/>
          </a:xfrm>
          <a:prstGeom prst="line">
            <a:avLst/>
          </a:prstGeom>
          <a:ln w="6350">
            <a:solidFill>
              <a:srgbClr val="3C3C3B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5" name="object 159"/>
          <p:cNvSpPr/>
          <p:nvPr/>
        </p:nvSpPr>
        <p:spPr>
          <a:xfrm>
            <a:off x="9696856" y="10022402"/>
            <a:ext cx="1" cy="334799"/>
          </a:xfrm>
          <a:prstGeom prst="line">
            <a:avLst/>
          </a:prstGeom>
          <a:ln w="6350">
            <a:solidFill>
              <a:srgbClr val="3C3C3B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6" name="object 160"/>
          <p:cNvSpPr/>
          <p:nvPr/>
        </p:nvSpPr>
        <p:spPr>
          <a:xfrm>
            <a:off x="8568231" y="10022402"/>
            <a:ext cx="1" cy="334799"/>
          </a:xfrm>
          <a:prstGeom prst="line">
            <a:avLst/>
          </a:prstGeom>
          <a:ln w="6350">
            <a:solidFill>
              <a:srgbClr val="3C3C3B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7" name="object 161"/>
          <p:cNvSpPr/>
          <p:nvPr/>
        </p:nvSpPr>
        <p:spPr>
          <a:xfrm>
            <a:off x="5182358" y="10357202"/>
            <a:ext cx="1" cy="334799"/>
          </a:xfrm>
          <a:prstGeom prst="line">
            <a:avLst/>
          </a:prstGeom>
          <a:ln w="6350">
            <a:solidFill>
              <a:srgbClr val="3C3C3B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8" name="object 162"/>
          <p:cNvSpPr/>
          <p:nvPr/>
        </p:nvSpPr>
        <p:spPr>
          <a:xfrm>
            <a:off x="4053733" y="10022402"/>
            <a:ext cx="1" cy="334799"/>
          </a:xfrm>
          <a:prstGeom prst="line">
            <a:avLst/>
          </a:prstGeom>
          <a:ln w="6350">
            <a:solidFill>
              <a:srgbClr val="3C3C3B"/>
            </a:solidFill>
            <a:prstDash val="dash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59" name="object 163"/>
          <p:cNvSpPr txBox="1"/>
          <p:nvPr/>
        </p:nvSpPr>
        <p:spPr>
          <a:xfrm>
            <a:off x="501314" y="6535228"/>
            <a:ext cx="617856" cy="3644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marR="5080" indent="336550">
              <a:lnSpc>
                <a:spcPts val="1400"/>
              </a:lnSpc>
              <a:spcBef>
                <a:spcPts val="300"/>
              </a:spcBef>
              <a:defRPr sz="14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belo  horizonte</a:t>
            </a:r>
          </a:p>
        </p:txBody>
      </p:sp>
      <p:sp>
        <p:nvSpPr>
          <p:cNvPr id="260" name="object 164"/>
          <p:cNvSpPr txBox="1"/>
          <p:nvPr/>
        </p:nvSpPr>
        <p:spPr>
          <a:xfrm>
            <a:off x="680895" y="8142502"/>
            <a:ext cx="438785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4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outros</a:t>
            </a:r>
          </a:p>
        </p:txBody>
      </p:sp>
      <p:sp>
        <p:nvSpPr>
          <p:cNvPr id="261" name="object 165"/>
          <p:cNvSpPr txBox="1"/>
          <p:nvPr/>
        </p:nvSpPr>
        <p:spPr>
          <a:xfrm>
            <a:off x="476957" y="8320302"/>
            <a:ext cx="642622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4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municípios</a:t>
            </a:r>
          </a:p>
        </p:txBody>
      </p:sp>
      <p:sp>
        <p:nvSpPr>
          <p:cNvPr id="262" name="object 166"/>
          <p:cNvSpPr txBox="1"/>
          <p:nvPr/>
        </p:nvSpPr>
        <p:spPr>
          <a:xfrm>
            <a:off x="474289" y="9457277"/>
            <a:ext cx="645161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400" spc="-5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federação</a:t>
            </a:r>
          </a:p>
        </p:txBody>
      </p:sp>
      <p:sp>
        <p:nvSpPr>
          <p:cNvPr id="263" name="object 167"/>
          <p:cNvSpPr txBox="1"/>
          <p:nvPr/>
        </p:nvSpPr>
        <p:spPr>
          <a:xfrm>
            <a:off x="517994" y="9731178"/>
            <a:ext cx="563245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100"/>
              </a:spcBef>
              <a:defRPr sz="14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município</a:t>
            </a:r>
          </a:p>
        </p:txBody>
      </p:sp>
      <p:sp>
        <p:nvSpPr>
          <p:cNvPr id="264" name="object 168"/>
          <p:cNvSpPr txBox="1"/>
          <p:nvPr/>
        </p:nvSpPr>
        <p:spPr>
          <a:xfrm>
            <a:off x="531507" y="10065974"/>
            <a:ext cx="549910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ts val="100"/>
              </a:spcBef>
              <a:defRPr sz="14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es</a:t>
            </a:r>
            <a:r>
              <a:rPr spc="-55"/>
              <a:t>t</a:t>
            </a:r>
            <a:r>
              <a:t>adual</a:t>
            </a:r>
          </a:p>
        </p:txBody>
      </p:sp>
      <p:sp>
        <p:nvSpPr>
          <p:cNvPr id="265" name="object 169"/>
          <p:cNvSpPr txBox="1"/>
          <p:nvPr/>
        </p:nvSpPr>
        <p:spPr>
          <a:xfrm>
            <a:off x="599605" y="10424065"/>
            <a:ext cx="481966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ts val="100"/>
              </a:spcBef>
              <a:defRPr sz="14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federal</a:t>
            </a:r>
          </a:p>
        </p:txBody>
      </p:sp>
      <p:sp>
        <p:nvSpPr>
          <p:cNvPr id="266" name="object 170"/>
          <p:cNvSpPr txBox="1"/>
          <p:nvPr/>
        </p:nvSpPr>
        <p:spPr>
          <a:xfrm>
            <a:off x="623464" y="8975377"/>
            <a:ext cx="495936" cy="228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14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es</a:t>
            </a:r>
            <a:r>
              <a:rPr spc="-55"/>
              <a:t>t</a:t>
            </a:r>
            <a:r>
              <a:t>ados</a:t>
            </a:r>
          </a:p>
        </p:txBody>
      </p:sp>
      <p:sp>
        <p:nvSpPr>
          <p:cNvPr id="267" name="object 171"/>
          <p:cNvSpPr txBox="1"/>
          <p:nvPr/>
        </p:nvSpPr>
        <p:spPr>
          <a:xfrm rot="16200000">
            <a:off x="31689" y="7564053"/>
            <a:ext cx="407670" cy="1803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lnSpc>
                <a:spcPts val="1400"/>
              </a:lnSpc>
              <a:defRPr sz="12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marcos</a:t>
            </a:r>
          </a:p>
        </p:txBody>
      </p:sp>
      <p:sp>
        <p:nvSpPr>
          <p:cNvPr id="268" name="object 172"/>
          <p:cNvSpPr/>
          <p:nvPr/>
        </p:nvSpPr>
        <p:spPr>
          <a:xfrm>
            <a:off x="319497" y="5911370"/>
            <a:ext cx="105297" cy="3776232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1600" y="21600"/>
                </a:moveTo>
                <a:lnTo>
                  <a:pt x="0" y="21595"/>
                </a:lnTo>
                <a:lnTo>
                  <a:pt x="0" y="0"/>
                </a:lnTo>
              </a:path>
            </a:pathLst>
          </a:cu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69" name="object 173"/>
          <p:cNvSpPr/>
          <p:nvPr/>
        </p:nvSpPr>
        <p:spPr>
          <a:xfrm flipH="1">
            <a:off x="316322" y="5914542"/>
            <a:ext cx="104420" cy="1"/>
          </a:xfrm>
          <a:prstGeom prst="line">
            <a:avLst/>
          </a:pr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70" name="object 174"/>
          <p:cNvSpPr txBox="1"/>
          <p:nvPr/>
        </p:nvSpPr>
        <p:spPr>
          <a:xfrm>
            <a:off x="10823641" y="8865930"/>
            <a:ext cx="1127761" cy="4772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1270" indent="193039">
              <a:lnSpc>
                <a:spcPct val="72900"/>
              </a:lnSpc>
              <a:spcBef>
                <a:spcPts val="300"/>
              </a:spcBef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ba</a:t>
            </a:r>
            <a:r>
              <a:rPr spc="-30"/>
              <a:t> </a:t>
            </a:r>
            <a:r>
              <a:t>-</a:t>
            </a:r>
            <a:r>
              <a:rPr spc="-30"/>
              <a:t> </a:t>
            </a:r>
            <a:r>
              <a:t>Lei</a:t>
            </a:r>
            <a:r>
              <a:rPr spc="-30"/>
              <a:t> </a:t>
            </a:r>
            <a:r>
              <a:t>13.594:</a:t>
            </a:r>
            <a:r>
              <a:rPr spc="-30"/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Bahiainveste  Empresa Baiana de</a:t>
            </a:r>
            <a:r>
              <a:rPr spc="-3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Ativos</a:t>
            </a:r>
          </a:p>
          <a:p>
            <a:pPr indent="193039"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pi - Lei 6823:</a:t>
            </a:r>
            <a:r>
              <a:rPr spc="-15"/>
              <a:t> </a:t>
            </a:r>
            <a:r>
              <a:rPr spc="-10">
                <a:latin typeface="Bebas Neue Book"/>
                <a:ea typeface="Bebas Neue Book"/>
                <a:cs typeface="Bebas Neue Book"/>
                <a:sym typeface="Bebas Neue Book"/>
              </a:rPr>
              <a:t>fecidat</a:t>
            </a:r>
          </a:p>
          <a:p>
            <a:pPr>
              <a:spcBef>
                <a:spcPts val="300"/>
              </a:spcBef>
              <a:defRPr sz="800">
                <a:solidFill>
                  <a:srgbClr val="3C3C3B"/>
                </a:solidFill>
                <a:latin typeface="Bebas Neue Book"/>
                <a:ea typeface="Bebas Neue Book"/>
                <a:cs typeface="Bebas Neue Book"/>
                <a:sym typeface="Bebas Neue Book"/>
              </a:defRPr>
            </a:pPr>
            <a:r>
              <a:t>cerias</a:t>
            </a:r>
          </a:p>
        </p:txBody>
      </p:sp>
      <p:sp>
        <p:nvSpPr>
          <p:cNvPr id="271" name="object 175"/>
          <p:cNvSpPr txBox="1"/>
          <p:nvPr/>
        </p:nvSpPr>
        <p:spPr>
          <a:xfrm>
            <a:off x="9700031" y="8825290"/>
            <a:ext cx="1123951" cy="5026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63195">
              <a:spcBef>
                <a:spcPts val="400"/>
              </a:spcBef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rj</a:t>
            </a:r>
            <a:r>
              <a:rPr spc="-20"/>
              <a:t> </a:t>
            </a:r>
            <a:r>
              <a:t>-</a:t>
            </a:r>
            <a:r>
              <a:rPr spc="-20"/>
              <a:t> </a:t>
            </a:r>
            <a:r>
              <a:t>lei</a:t>
            </a:r>
            <a:r>
              <a:rPr spc="-20"/>
              <a:t> </a:t>
            </a:r>
            <a:r>
              <a:t>559:</a:t>
            </a:r>
            <a:r>
              <a:rPr spc="-20"/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Permite</a:t>
            </a:r>
            <a:r>
              <a:rPr spc="-2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criar</a:t>
            </a:r>
            <a:r>
              <a:rPr spc="-2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spe</a:t>
            </a:r>
          </a:p>
          <a:p>
            <a:pPr marR="1905" indent="163195">
              <a:lnSpc>
                <a:spcPct val="72900"/>
              </a:lnSpc>
              <a:spcBef>
                <a:spcPts val="500"/>
              </a:spcBef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df - Decreto 897: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Autoriza  criar spe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para</a:t>
            </a:r>
            <a:r>
              <a:rPr spc="-4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securitização</a:t>
            </a:r>
          </a:p>
          <a:p>
            <a:pPr indent="166370"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go</a:t>
            </a:r>
            <a:r>
              <a:rPr spc="-20"/>
              <a:t> </a:t>
            </a:r>
            <a:r>
              <a:t>-</a:t>
            </a:r>
            <a:r>
              <a:rPr spc="-20"/>
              <a:t> </a:t>
            </a:r>
            <a:r>
              <a:t>lei</a:t>
            </a:r>
            <a:r>
              <a:rPr spc="-20"/>
              <a:t> </a:t>
            </a:r>
            <a:r>
              <a:t>18.837:</a:t>
            </a:r>
            <a:r>
              <a:rPr spc="-20"/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cria</a:t>
            </a:r>
            <a:r>
              <a:rPr spc="-2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goiás</a:t>
            </a:r>
            <a:r>
              <a:rPr spc="-2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Par</a:t>
            </a:r>
          </a:p>
        </p:txBody>
      </p:sp>
      <p:sp>
        <p:nvSpPr>
          <p:cNvPr id="272" name="object 176"/>
          <p:cNvSpPr txBox="1"/>
          <p:nvPr/>
        </p:nvSpPr>
        <p:spPr>
          <a:xfrm>
            <a:off x="11957280" y="7730652"/>
            <a:ext cx="1122681" cy="4191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58750">
              <a:spcBef>
                <a:spcPts val="100"/>
              </a:spcBef>
              <a:defRPr sz="800" spc="-5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São Paulo: </a:t>
            </a:r>
            <a:r>
              <a:rPr spc="0">
                <a:latin typeface="Bebas Neue Book"/>
                <a:ea typeface="Bebas Neue Book"/>
                <a:cs typeface="Bebas Neue Book"/>
                <a:sym typeface="Bebas Neue Book"/>
              </a:rPr>
              <a:t>sp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 spc="0">
                <a:latin typeface="Bebas Neue Book"/>
                <a:ea typeface="Bebas Neue Book"/>
                <a:cs typeface="Bebas Neue Book"/>
                <a:sym typeface="Bebas Neue Book"/>
              </a:rPr>
              <a:t>negócios</a:t>
            </a:r>
          </a:p>
          <a:p>
            <a:pPr>
              <a:defRPr sz="800">
                <a:latin typeface="Times New Roman"/>
                <a:ea typeface="Times New Roman"/>
                <a:cs typeface="Times New Roman"/>
                <a:sym typeface="Times New Roman"/>
              </a:defRPr>
            </a:pPr>
            <a:endParaRPr spc="0">
              <a:latin typeface="Bebas Neue Book"/>
              <a:ea typeface="Bebas Neue Book"/>
              <a:cs typeface="Bebas Neue Book"/>
              <a:sym typeface="Bebas Neue Book"/>
            </a:endParaRPr>
          </a:p>
          <a:p>
            <a:pPr indent="12700">
              <a:spcBef>
                <a:spcPts val="400"/>
              </a:spcBef>
              <a:defRPr sz="800" spc="-5">
                <a:solidFill>
                  <a:srgbClr val="3C3C3B"/>
                </a:solidFill>
                <a:latin typeface="Bebas Neue Book"/>
                <a:ea typeface="Bebas Neue Book"/>
                <a:cs typeface="Bebas Neue Book"/>
                <a:sym typeface="Bebas Neue Book"/>
              </a:defRPr>
            </a:pPr>
            <a:r>
              <a:t>itização</a:t>
            </a:r>
          </a:p>
        </p:txBody>
      </p:sp>
      <p:sp>
        <p:nvSpPr>
          <p:cNvPr id="273" name="object 177"/>
          <p:cNvSpPr txBox="1"/>
          <p:nvPr/>
        </p:nvSpPr>
        <p:spPr>
          <a:xfrm>
            <a:off x="10828655" y="9494326"/>
            <a:ext cx="113792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99389">
              <a:spcBef>
                <a:spcPts val="100"/>
              </a:spcBef>
              <a:defRPr sz="800">
                <a:solidFill>
                  <a:srgbClr val="1D8CD1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pl</a:t>
            </a:r>
            <a:r>
              <a:rPr spc="-20"/>
              <a:t> </a:t>
            </a:r>
            <a:r>
              <a:t>204:</a:t>
            </a:r>
            <a:r>
              <a:rPr spc="-20"/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autoriza</a:t>
            </a:r>
            <a:r>
              <a:rPr spc="-2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estados</a:t>
            </a:r>
            <a:r>
              <a:rPr spc="-2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e</a:t>
            </a:r>
            <a:r>
              <a:rPr spc="-2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m</a:t>
            </a:r>
          </a:p>
        </p:txBody>
      </p:sp>
      <p:sp>
        <p:nvSpPr>
          <p:cNvPr id="274" name="object 178"/>
          <p:cNvSpPr txBox="1"/>
          <p:nvPr/>
        </p:nvSpPr>
        <p:spPr>
          <a:xfrm>
            <a:off x="11957280" y="9494326"/>
            <a:ext cx="114554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8254">
              <a:spcBef>
                <a:spcPts val="100"/>
              </a:spcBef>
              <a:defRPr sz="800">
                <a:solidFill>
                  <a:srgbClr val="1D8CD1"/>
                </a:solidFill>
                <a:latin typeface="Bebas Neue Book"/>
                <a:ea typeface="Bebas Neue Book"/>
                <a:cs typeface="Bebas Neue Book"/>
                <a:sym typeface="Bebas Neue Book"/>
              </a:defRPr>
            </a:pPr>
            <a:r>
              <a:t>unicípios a securitizar suas</a:t>
            </a:r>
            <a:r>
              <a:rPr spc="-70"/>
              <a:t> </a:t>
            </a:r>
            <a:r>
              <a:rPr spc="-5"/>
              <a:t>dívidas</a:t>
            </a:r>
          </a:p>
        </p:txBody>
      </p:sp>
      <p:sp>
        <p:nvSpPr>
          <p:cNvPr id="275" name="object 179"/>
          <p:cNvSpPr txBox="1"/>
          <p:nvPr/>
        </p:nvSpPr>
        <p:spPr>
          <a:xfrm>
            <a:off x="13085903" y="9494326"/>
            <a:ext cx="112268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32384">
              <a:spcBef>
                <a:spcPts val="100"/>
              </a:spcBef>
              <a:defRPr sz="800">
                <a:solidFill>
                  <a:srgbClr val="1D8CD1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(autoria: José</a:t>
            </a:r>
            <a:r>
              <a:rPr spc="-15"/>
              <a:t> </a:t>
            </a:r>
            <a:r>
              <a:t>serra/psdb)</a:t>
            </a:r>
          </a:p>
        </p:txBody>
      </p:sp>
      <p:sp>
        <p:nvSpPr>
          <p:cNvPr id="276" name="object 180"/>
          <p:cNvSpPr txBox="1"/>
          <p:nvPr/>
        </p:nvSpPr>
        <p:spPr>
          <a:xfrm>
            <a:off x="8571406" y="7730652"/>
            <a:ext cx="1122681" cy="3098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224790" indent="145414" algn="just">
              <a:lnSpc>
                <a:spcPts val="800"/>
              </a:lnSpc>
              <a:spcBef>
                <a:spcPts val="200"/>
              </a:spcBef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goiânia: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Permite criar 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sociedade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de</a:t>
            </a:r>
            <a:r>
              <a:rPr spc="-55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proposito  específico</a:t>
            </a:r>
          </a:p>
        </p:txBody>
      </p:sp>
      <p:sp>
        <p:nvSpPr>
          <p:cNvPr id="277" name="object 181"/>
          <p:cNvSpPr txBox="1"/>
          <p:nvPr/>
        </p:nvSpPr>
        <p:spPr>
          <a:xfrm>
            <a:off x="9700031" y="7702460"/>
            <a:ext cx="1137286" cy="106464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113664" indent="159385">
              <a:lnSpc>
                <a:spcPct val="123099"/>
              </a:lnSpc>
              <a:spcBef>
                <a:spcPts val="100"/>
              </a:spcBef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Campinas: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PMC-Ativos  </a:t>
            </a:r>
            <a:r>
              <a:t>porto alegre: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Investe</a:t>
            </a:r>
            <a:r>
              <a:rPr spc="-85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POA  </a:t>
            </a:r>
            <a:r>
              <a:rPr spc="-5"/>
              <a:t>ribeirão </a:t>
            </a:r>
            <a:r>
              <a:t>preto:</a:t>
            </a:r>
            <a:r>
              <a:rPr spc="-5"/>
              <a:t>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FECIDAT</a:t>
            </a:r>
          </a:p>
          <a:p>
            <a:pPr indent="159385">
              <a:lnSpc>
                <a:spcPct val="123000"/>
              </a:lnSpc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Florianópolis: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Permite criar  </a:t>
            </a:r>
            <a:r>
              <a:t>vitória: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Fundo Especial</a:t>
            </a:r>
            <a:r>
              <a:rPr spc="-7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da</a:t>
            </a:r>
            <a:r>
              <a:rPr spc="-25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Dívi  </a:t>
            </a:r>
            <a:r>
              <a:t>Rio de janeiro: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Companhia</a:t>
            </a:r>
            <a:r>
              <a:rPr spc="-7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Car  </a:t>
            </a:r>
            <a:r>
              <a:t>Brasília: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Autoriza a</a:t>
            </a:r>
            <a:r>
              <a:rPr spc="-90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securitiz</a:t>
            </a:r>
          </a:p>
        </p:txBody>
      </p:sp>
      <p:sp>
        <p:nvSpPr>
          <p:cNvPr id="278" name="object 182"/>
          <p:cNvSpPr txBox="1"/>
          <p:nvPr/>
        </p:nvSpPr>
        <p:spPr>
          <a:xfrm>
            <a:off x="10813278" y="7702508"/>
            <a:ext cx="1157606" cy="107823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70179">
              <a:lnSpc>
                <a:spcPct val="123000"/>
              </a:lnSpc>
              <a:spcBef>
                <a:spcPts val="100"/>
              </a:spcBef>
              <a:defRPr sz="800">
                <a:solidFill>
                  <a:srgbClr val="3C3C3B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pPr>
            <a:r>
              <a:t>guarulhos: </a:t>
            </a:r>
            <a:r>
              <a:rPr spc="-10">
                <a:latin typeface="Bebas Neue Book"/>
                <a:ea typeface="Bebas Neue Book"/>
                <a:cs typeface="Bebas Neue Book"/>
                <a:sym typeface="Bebas Neue Book"/>
              </a:rPr>
              <a:t>fundat  </a:t>
            </a:r>
            <a:r>
              <a:t>florianópolis: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FECIDAF  </a:t>
            </a:r>
            <a:r>
              <a:rPr spc="-10"/>
              <a:t>salvador: </a:t>
            </a:r>
            <a:r>
              <a:rPr spc="-5">
                <a:latin typeface="Bebas Neue Book"/>
                <a:ea typeface="Bebas Neue Book"/>
                <a:cs typeface="Bebas Neue Book"/>
                <a:sym typeface="Bebas Neue Book"/>
              </a:rPr>
              <a:t>Companhia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de</a:t>
            </a:r>
            <a:r>
              <a:rPr spc="-15">
                <a:latin typeface="Bebas Neue Book"/>
                <a:ea typeface="Bebas Neue Book"/>
                <a:cs typeface="Bebas Neue Book"/>
                <a:sym typeface="Bebas Neue Book"/>
              </a:rPr>
              <a:t> </a:t>
            </a:r>
            <a:r>
              <a:rPr>
                <a:latin typeface="Bebas Neue Book"/>
                <a:ea typeface="Bebas Neue Book"/>
                <a:cs typeface="Bebas Neue Book"/>
                <a:sym typeface="Bebas Neue Book"/>
              </a:rPr>
              <a:t>Secur</a:t>
            </a:r>
          </a:p>
          <a:p>
            <a:pPr>
              <a:spcBef>
                <a:spcPts val="200"/>
              </a:spcBef>
              <a:defRPr sz="800">
                <a:solidFill>
                  <a:srgbClr val="3C3C3B"/>
                </a:solidFill>
                <a:latin typeface="Bebas Neue Book"/>
                <a:ea typeface="Bebas Neue Book"/>
                <a:cs typeface="Bebas Neue Book"/>
                <a:sym typeface="Bebas Neue Book"/>
              </a:defRPr>
            </a:pPr>
            <a:r>
              <a:t>spe</a:t>
            </a:r>
          </a:p>
          <a:p>
            <a:pPr indent="22859">
              <a:spcBef>
                <a:spcPts val="200"/>
              </a:spcBef>
              <a:defRPr sz="800" spc="-5">
                <a:solidFill>
                  <a:srgbClr val="3C3C3B"/>
                </a:solidFill>
                <a:latin typeface="Bebas Neue Book"/>
                <a:ea typeface="Bebas Neue Book"/>
                <a:cs typeface="Bebas Neue Book"/>
                <a:sym typeface="Bebas Neue Book"/>
              </a:defRPr>
            </a:pPr>
            <a:r>
              <a:t>da Ativa</a:t>
            </a:r>
          </a:p>
          <a:p>
            <a:pPr indent="21590">
              <a:spcBef>
                <a:spcPts val="200"/>
              </a:spcBef>
              <a:defRPr sz="800">
                <a:solidFill>
                  <a:srgbClr val="3C3C3B"/>
                </a:solidFill>
                <a:latin typeface="Bebas Neue Book"/>
                <a:ea typeface="Bebas Neue Book"/>
                <a:cs typeface="Bebas Neue Book"/>
                <a:sym typeface="Bebas Neue Book"/>
              </a:defRPr>
            </a:pPr>
            <a:r>
              <a:t>ioca de</a:t>
            </a:r>
            <a:r>
              <a:rPr spc="-5"/>
              <a:t> Securitização</a:t>
            </a:r>
          </a:p>
          <a:p>
            <a:pPr indent="17145">
              <a:spcBef>
                <a:spcPts val="200"/>
              </a:spcBef>
              <a:defRPr sz="800" spc="-5">
                <a:solidFill>
                  <a:srgbClr val="3C3C3B"/>
                </a:solidFill>
                <a:latin typeface="Bebas Neue Book"/>
                <a:ea typeface="Bebas Neue Book"/>
                <a:cs typeface="Bebas Neue Book"/>
                <a:sym typeface="Bebas Neue Book"/>
              </a:defRPr>
            </a:pPr>
            <a:r>
              <a:t>ação </a:t>
            </a:r>
            <a:r>
              <a:rPr spc="0"/>
              <a:t>de </a:t>
            </a:r>
            <a:r>
              <a:t>parte da dívida</a:t>
            </a:r>
            <a:r>
              <a:rPr spc="0"/>
              <a:t> </a:t>
            </a:r>
            <a:r>
              <a:rPr spc="-15"/>
              <a:t>ativa</a:t>
            </a:r>
          </a:p>
        </p:txBody>
      </p:sp>
      <p:sp>
        <p:nvSpPr>
          <p:cNvPr id="279" name="object 183"/>
          <p:cNvSpPr/>
          <p:nvPr/>
        </p:nvSpPr>
        <p:spPr>
          <a:xfrm>
            <a:off x="8621148" y="7775153"/>
            <a:ext cx="63501" cy="6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5"/>
                </a:lnTo>
                <a:lnTo>
                  <a:pt x="3162" y="18438"/>
                </a:lnTo>
                <a:lnTo>
                  <a:pt x="6595" y="20752"/>
                </a:lnTo>
                <a:lnTo>
                  <a:pt x="10800" y="21600"/>
                </a:lnTo>
                <a:lnTo>
                  <a:pt x="15004" y="20752"/>
                </a:lnTo>
                <a:lnTo>
                  <a:pt x="18437" y="18438"/>
                </a:lnTo>
                <a:lnTo>
                  <a:pt x="20751" y="15005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0" name="object 184"/>
          <p:cNvSpPr/>
          <p:nvPr/>
        </p:nvSpPr>
        <p:spPr>
          <a:xfrm>
            <a:off x="4148951" y="6963853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1" name="object 185"/>
          <p:cNvSpPr/>
          <p:nvPr/>
        </p:nvSpPr>
        <p:spPr>
          <a:xfrm>
            <a:off x="5286428" y="6963853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2" name="object 186"/>
          <p:cNvSpPr/>
          <p:nvPr/>
        </p:nvSpPr>
        <p:spPr>
          <a:xfrm>
            <a:off x="6417978" y="6754303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3" name="object 187"/>
          <p:cNvSpPr/>
          <p:nvPr/>
        </p:nvSpPr>
        <p:spPr>
          <a:xfrm>
            <a:off x="7498598" y="6402303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4" name="object 188"/>
          <p:cNvSpPr/>
          <p:nvPr/>
        </p:nvSpPr>
        <p:spPr>
          <a:xfrm>
            <a:off x="8622421" y="6754303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5" name="object 189"/>
          <p:cNvSpPr/>
          <p:nvPr/>
        </p:nvSpPr>
        <p:spPr>
          <a:xfrm>
            <a:off x="8622421" y="6430452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6" name="object 190"/>
          <p:cNvSpPr/>
          <p:nvPr/>
        </p:nvSpPr>
        <p:spPr>
          <a:xfrm>
            <a:off x="12021546" y="6728903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7" name="object 191"/>
          <p:cNvSpPr/>
          <p:nvPr/>
        </p:nvSpPr>
        <p:spPr>
          <a:xfrm>
            <a:off x="12021546" y="6411402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8" name="object 192"/>
          <p:cNvSpPr/>
          <p:nvPr/>
        </p:nvSpPr>
        <p:spPr>
          <a:xfrm>
            <a:off x="12021546" y="6074852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89" name="object 193"/>
          <p:cNvSpPr/>
          <p:nvPr/>
        </p:nvSpPr>
        <p:spPr>
          <a:xfrm>
            <a:off x="9773276" y="6513003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0" name="object 194"/>
          <p:cNvSpPr/>
          <p:nvPr/>
        </p:nvSpPr>
        <p:spPr>
          <a:xfrm>
            <a:off x="8622421" y="5985085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1D8CD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1" name="object 195"/>
          <p:cNvSpPr/>
          <p:nvPr/>
        </p:nvSpPr>
        <p:spPr>
          <a:xfrm>
            <a:off x="8622421" y="6208202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1D8CD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2" name="object 196"/>
          <p:cNvSpPr/>
          <p:nvPr/>
        </p:nvSpPr>
        <p:spPr>
          <a:xfrm>
            <a:off x="9766926" y="6745303"/>
            <a:ext cx="63501" cy="6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5"/>
                </a:lnTo>
                <a:lnTo>
                  <a:pt x="3162" y="18438"/>
                </a:lnTo>
                <a:lnTo>
                  <a:pt x="6595" y="20752"/>
                </a:lnTo>
                <a:lnTo>
                  <a:pt x="10800" y="21600"/>
                </a:lnTo>
                <a:lnTo>
                  <a:pt x="15004" y="20752"/>
                </a:lnTo>
                <a:lnTo>
                  <a:pt x="18437" y="18438"/>
                </a:lnTo>
                <a:lnTo>
                  <a:pt x="20751" y="15005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3" name="object 197"/>
          <p:cNvSpPr/>
          <p:nvPr/>
        </p:nvSpPr>
        <p:spPr>
          <a:xfrm>
            <a:off x="9766926" y="7775153"/>
            <a:ext cx="63501" cy="6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5"/>
                </a:lnTo>
                <a:lnTo>
                  <a:pt x="3162" y="18438"/>
                </a:lnTo>
                <a:lnTo>
                  <a:pt x="6595" y="20752"/>
                </a:lnTo>
                <a:lnTo>
                  <a:pt x="10800" y="21600"/>
                </a:lnTo>
                <a:lnTo>
                  <a:pt x="15004" y="20752"/>
                </a:lnTo>
                <a:lnTo>
                  <a:pt x="18437" y="18438"/>
                </a:lnTo>
                <a:lnTo>
                  <a:pt x="20751" y="15005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4" name="object 198"/>
          <p:cNvSpPr/>
          <p:nvPr/>
        </p:nvSpPr>
        <p:spPr>
          <a:xfrm>
            <a:off x="10891493" y="7768803"/>
            <a:ext cx="63501" cy="6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5"/>
                </a:lnTo>
                <a:lnTo>
                  <a:pt x="3162" y="18438"/>
                </a:lnTo>
                <a:lnTo>
                  <a:pt x="6595" y="20752"/>
                </a:lnTo>
                <a:lnTo>
                  <a:pt x="10800" y="21600"/>
                </a:lnTo>
                <a:lnTo>
                  <a:pt x="15004" y="20752"/>
                </a:lnTo>
                <a:lnTo>
                  <a:pt x="18437" y="18438"/>
                </a:lnTo>
                <a:lnTo>
                  <a:pt x="20751" y="15005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5" name="object 199"/>
          <p:cNvSpPr/>
          <p:nvPr/>
        </p:nvSpPr>
        <p:spPr>
          <a:xfrm>
            <a:off x="12021546" y="7768803"/>
            <a:ext cx="63501" cy="6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5"/>
                </a:lnTo>
                <a:lnTo>
                  <a:pt x="3162" y="18438"/>
                </a:lnTo>
                <a:lnTo>
                  <a:pt x="6595" y="20752"/>
                </a:lnTo>
                <a:lnTo>
                  <a:pt x="10800" y="21600"/>
                </a:lnTo>
                <a:lnTo>
                  <a:pt x="15004" y="20752"/>
                </a:lnTo>
                <a:lnTo>
                  <a:pt x="18437" y="18438"/>
                </a:lnTo>
                <a:lnTo>
                  <a:pt x="20751" y="15005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6" name="object 200"/>
          <p:cNvSpPr/>
          <p:nvPr/>
        </p:nvSpPr>
        <p:spPr>
          <a:xfrm>
            <a:off x="9766926" y="7918815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7" name="object 201"/>
          <p:cNvSpPr/>
          <p:nvPr/>
        </p:nvSpPr>
        <p:spPr>
          <a:xfrm>
            <a:off x="10891493" y="7918815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8" name="object 202"/>
          <p:cNvSpPr/>
          <p:nvPr/>
        </p:nvSpPr>
        <p:spPr>
          <a:xfrm>
            <a:off x="9766926" y="8068827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299" name="object 203"/>
          <p:cNvSpPr/>
          <p:nvPr/>
        </p:nvSpPr>
        <p:spPr>
          <a:xfrm>
            <a:off x="10891493" y="8068827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0" name="object 204"/>
          <p:cNvSpPr/>
          <p:nvPr/>
        </p:nvSpPr>
        <p:spPr>
          <a:xfrm>
            <a:off x="9766926" y="8218840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1" name="object 205"/>
          <p:cNvSpPr/>
          <p:nvPr/>
        </p:nvSpPr>
        <p:spPr>
          <a:xfrm>
            <a:off x="9766926" y="8368852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2" name="object 206"/>
          <p:cNvSpPr/>
          <p:nvPr/>
        </p:nvSpPr>
        <p:spPr>
          <a:xfrm>
            <a:off x="9766926" y="8518865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3" name="object 207"/>
          <p:cNvSpPr/>
          <p:nvPr/>
        </p:nvSpPr>
        <p:spPr>
          <a:xfrm>
            <a:off x="9766926" y="8668878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4" name="object 208"/>
          <p:cNvSpPr/>
          <p:nvPr/>
        </p:nvSpPr>
        <p:spPr>
          <a:xfrm>
            <a:off x="9766926" y="8904061"/>
            <a:ext cx="63501" cy="6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5"/>
                </a:lnTo>
                <a:lnTo>
                  <a:pt x="3162" y="18438"/>
                </a:lnTo>
                <a:lnTo>
                  <a:pt x="6595" y="20752"/>
                </a:lnTo>
                <a:lnTo>
                  <a:pt x="10800" y="21600"/>
                </a:lnTo>
                <a:lnTo>
                  <a:pt x="15004" y="20752"/>
                </a:lnTo>
                <a:lnTo>
                  <a:pt x="18437" y="18438"/>
                </a:lnTo>
                <a:lnTo>
                  <a:pt x="20751" y="15005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5" name="object 209"/>
          <p:cNvSpPr/>
          <p:nvPr/>
        </p:nvSpPr>
        <p:spPr>
          <a:xfrm>
            <a:off x="9766926" y="9066845"/>
            <a:ext cx="63501" cy="6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5"/>
                </a:lnTo>
                <a:lnTo>
                  <a:pt x="3162" y="18438"/>
                </a:lnTo>
                <a:lnTo>
                  <a:pt x="6595" y="20752"/>
                </a:lnTo>
                <a:lnTo>
                  <a:pt x="10800" y="21600"/>
                </a:lnTo>
                <a:lnTo>
                  <a:pt x="15004" y="20752"/>
                </a:lnTo>
                <a:lnTo>
                  <a:pt x="18437" y="18438"/>
                </a:lnTo>
                <a:lnTo>
                  <a:pt x="20751" y="15005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6" name="object 210"/>
          <p:cNvSpPr/>
          <p:nvPr/>
        </p:nvSpPr>
        <p:spPr>
          <a:xfrm>
            <a:off x="10923492" y="8904168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7" name="object 211"/>
          <p:cNvSpPr/>
          <p:nvPr/>
        </p:nvSpPr>
        <p:spPr>
          <a:xfrm>
            <a:off x="9770050" y="9284572"/>
            <a:ext cx="63501" cy="6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5"/>
                </a:lnTo>
                <a:lnTo>
                  <a:pt x="3162" y="18438"/>
                </a:lnTo>
                <a:lnTo>
                  <a:pt x="6595" y="20752"/>
                </a:lnTo>
                <a:lnTo>
                  <a:pt x="10800" y="21600"/>
                </a:lnTo>
                <a:lnTo>
                  <a:pt x="15004" y="20752"/>
                </a:lnTo>
                <a:lnTo>
                  <a:pt x="18437" y="18438"/>
                </a:lnTo>
                <a:lnTo>
                  <a:pt x="20751" y="15005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8" name="object 212"/>
          <p:cNvSpPr/>
          <p:nvPr/>
        </p:nvSpPr>
        <p:spPr>
          <a:xfrm>
            <a:off x="10923492" y="9117645"/>
            <a:ext cx="63501" cy="6350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5"/>
                </a:lnTo>
                <a:lnTo>
                  <a:pt x="3162" y="18438"/>
                </a:lnTo>
                <a:lnTo>
                  <a:pt x="6595" y="20752"/>
                </a:lnTo>
                <a:lnTo>
                  <a:pt x="10800" y="21600"/>
                </a:lnTo>
                <a:lnTo>
                  <a:pt x="15004" y="20752"/>
                </a:lnTo>
                <a:lnTo>
                  <a:pt x="18437" y="18438"/>
                </a:lnTo>
                <a:lnTo>
                  <a:pt x="20751" y="15005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3C3C3B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09" name="object 213"/>
          <p:cNvSpPr/>
          <p:nvPr/>
        </p:nvSpPr>
        <p:spPr>
          <a:xfrm>
            <a:off x="10923492" y="9532502"/>
            <a:ext cx="63501" cy="6350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0800" y="0"/>
                </a:moveTo>
                <a:lnTo>
                  <a:pt x="6595" y="848"/>
                </a:lnTo>
                <a:lnTo>
                  <a:pt x="3162" y="3162"/>
                </a:lnTo>
                <a:lnTo>
                  <a:pt x="848" y="6595"/>
                </a:lnTo>
                <a:lnTo>
                  <a:pt x="0" y="10800"/>
                </a:lnTo>
                <a:lnTo>
                  <a:pt x="848" y="15004"/>
                </a:lnTo>
                <a:lnTo>
                  <a:pt x="3162" y="18437"/>
                </a:lnTo>
                <a:lnTo>
                  <a:pt x="6595" y="20751"/>
                </a:lnTo>
                <a:lnTo>
                  <a:pt x="10800" y="21600"/>
                </a:lnTo>
                <a:lnTo>
                  <a:pt x="15004" y="20751"/>
                </a:lnTo>
                <a:lnTo>
                  <a:pt x="18437" y="18437"/>
                </a:lnTo>
                <a:lnTo>
                  <a:pt x="20751" y="15004"/>
                </a:lnTo>
                <a:lnTo>
                  <a:pt x="21600" y="10800"/>
                </a:lnTo>
                <a:lnTo>
                  <a:pt x="20751" y="6595"/>
                </a:lnTo>
                <a:lnTo>
                  <a:pt x="18437" y="3162"/>
                </a:lnTo>
                <a:lnTo>
                  <a:pt x="15004" y="848"/>
                </a:lnTo>
                <a:lnTo>
                  <a:pt x="10800" y="0"/>
                </a:lnTo>
                <a:close/>
              </a:path>
            </a:pathLst>
          </a:custGeom>
          <a:solidFill>
            <a:srgbClr val="1D8CD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0" name="object 214"/>
          <p:cNvSpPr/>
          <p:nvPr/>
        </p:nvSpPr>
        <p:spPr>
          <a:xfrm>
            <a:off x="6417983" y="7071790"/>
            <a:ext cx="8702028" cy="165114"/>
          </a:xfrm>
          <a:prstGeom prst="rect">
            <a:avLst/>
          </a:prstGeom>
          <a:solidFill>
            <a:srgbClr val="C9244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1" name="object 215"/>
          <p:cNvSpPr/>
          <p:nvPr/>
        </p:nvSpPr>
        <p:spPr>
          <a:xfrm>
            <a:off x="12021553" y="6862254"/>
            <a:ext cx="3098458" cy="165101"/>
          </a:xfrm>
          <a:prstGeom prst="rect">
            <a:avLst/>
          </a:prstGeom>
          <a:solidFill>
            <a:srgbClr val="C92441"/>
          </a:solid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graphicFrame>
        <p:nvGraphicFramePr>
          <p:cNvPr id="312" name="object 216"/>
          <p:cNvGraphicFramePr/>
          <p:nvPr/>
        </p:nvGraphicFramePr>
        <p:xfrm>
          <a:off x="4148949" y="5911367"/>
          <a:ext cx="10970892" cy="1572260"/>
        </p:xfrm>
        <a:graphic>
          <a:graphicData uri="http://schemas.openxmlformats.org/drawingml/2006/table">
            <a:tbl>
              <a:tblPr>
                <a:tableStyleId>{4C3C2611-4C71-4FC5-86AE-919BDF0F9419}</a:tableStyleId>
              </a:tblPr>
              <a:tblGrid>
                <a:gridCol w="10331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83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9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206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46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026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384935">
                <a:tc>
                  <a:txBody>
                    <a:bodyPr/>
                    <a:lstStyle/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indent="95885" algn="l">
                        <a:lnSpc>
                          <a:spcPts val="800"/>
                        </a:lnSpc>
                        <a:spcBef>
                          <a:spcPts val="600"/>
                        </a:spcBef>
                        <a:defRPr sz="800">
                          <a:solidFill>
                            <a:srgbClr val="3C3C3B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lei</a:t>
                      </a:r>
                      <a:r>
                        <a:rPr spc="-5"/>
                        <a:t> </a:t>
                      </a:r>
                      <a:r>
                        <a:t>10.003</a:t>
                      </a:r>
                    </a:p>
                    <a:p>
                      <a:pPr indent="95885" algn="l">
                        <a:lnSpc>
                          <a:spcPts val="800"/>
                        </a:lnSpc>
                        <a:defRPr sz="800" spc="-5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Criação da </a:t>
                      </a:r>
                      <a:r>
                        <a:rPr spc="0"/>
                        <a:t>PBH </a:t>
                      </a:r>
                      <a:r>
                        <a:t>Ativos</a:t>
                      </a:r>
                      <a:r>
                        <a:rPr spc="-30"/>
                        <a:t> </a:t>
                      </a:r>
                      <a:r>
                        <a:rPr spc="0"/>
                        <a:t>s/a</a:t>
                      </a:r>
                    </a:p>
                  </a:txBody>
                  <a:tcPr marL="0" marR="0" marT="0" marB="0" horzOverflow="overflow">
                    <a:lnR w="6350">
                      <a:solidFill>
                        <a:srgbClr val="3C3C3B"/>
                      </a:solidFill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7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marR="184150" indent="200025" algn="l">
                        <a:lnSpc>
                          <a:spcPts val="800"/>
                        </a:lnSpc>
                        <a:defRPr sz="800">
                          <a:solidFill>
                            <a:srgbClr val="3C3C3B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decreto 14.444  </a:t>
                      </a:r>
                      <a:r>
                        <a:rPr spc="-5"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estabelece </a:t>
                      </a:r>
                      <a:r>
                        <a:rPr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o</a:t>
                      </a:r>
                      <a:r>
                        <a:rPr spc="-65"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 </a:t>
                      </a:r>
                      <a:r>
                        <a:rPr spc="-10"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estatuto  </a:t>
                      </a:r>
                      <a:r>
                        <a:rPr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social </a:t>
                      </a:r>
                      <a:r>
                        <a:rPr spc="-5"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da</a:t>
                      </a:r>
                      <a:r>
                        <a:rPr spc="-10"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 </a:t>
                      </a:r>
                      <a:r>
                        <a:rPr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s/a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3C3C3B"/>
                      </a:solidFill>
                    </a:lnL>
                    <a:lnR w="6350">
                      <a:solidFill>
                        <a:srgbClr val="3C3C3B"/>
                      </a:solidFill>
                    </a:lnR>
                  </a:tcPr>
                </a:tc>
                <a:tc>
                  <a:txBody>
                    <a:bodyPr/>
                    <a:lstStyle/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9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marR="167639" indent="1283969" algn="l">
                        <a:lnSpc>
                          <a:spcPts val="800"/>
                        </a:lnSpc>
                        <a:defRPr sz="800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Prefeito Marcio</a:t>
                      </a:r>
                      <a:r>
                        <a:rPr spc="-70"/>
                        <a:t> </a:t>
                      </a:r>
                      <a:r>
                        <a:rPr spc="-5"/>
                        <a:t>lacerda  </a:t>
                      </a:r>
                      <a:r>
                        <a:t>reivindica aumento no  limite de</a:t>
                      </a:r>
                      <a:r>
                        <a:rPr spc="-20"/>
                        <a:t> </a:t>
                      </a:r>
                      <a:r>
                        <a:rPr spc="-5"/>
                        <a:t>endividamento</a:t>
                      </a:r>
                    </a:p>
                    <a:p>
                      <a:pPr indent="203200" algn="l">
                        <a:lnSpc>
                          <a:spcPts val="800"/>
                        </a:lnSpc>
                        <a:tabLst>
                          <a:tab pos="1282700" algn="l"/>
                        </a:tabLst>
                        <a:defRPr sz="1200" baseline="-20833">
                          <a:solidFill>
                            <a:srgbClr val="3C3C3B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lei 10.377	</a:t>
                      </a:r>
                      <a:r>
                        <a:rPr sz="800" baseline="0"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de</a:t>
                      </a:r>
                      <a:r>
                        <a:rPr sz="800" spc="-5" baseline="0"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 </a:t>
                      </a:r>
                      <a:r>
                        <a:rPr sz="800" baseline="0">
                          <a:latin typeface="Bebas Neue Book"/>
                          <a:ea typeface="Bebas Neue Book"/>
                          <a:cs typeface="Bebas Neue Book"/>
                          <a:sym typeface="Bebas Neue Book"/>
                        </a:rPr>
                        <a:t>municípios</a:t>
                      </a:r>
                      <a:endParaRPr sz="800" baseline="-28249"/>
                    </a:p>
                    <a:p>
                      <a:pPr indent="203200" algn="l">
                        <a:lnSpc>
                          <a:spcPts val="800"/>
                        </a:lnSpc>
                        <a:spcBef>
                          <a:spcPts val="100"/>
                        </a:spcBef>
                        <a:tabLst>
                          <a:tab pos="1282700" algn="l"/>
                        </a:tabLst>
                        <a:defRPr sz="800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autoriza a transferência	</a:t>
                      </a:r>
                      <a:r>
                        <a:rPr sz="700">
                          <a:latin typeface="Bebas Neue Bold"/>
                          <a:ea typeface="Bebas Neue Bold"/>
                          <a:cs typeface="Bebas Neue Bold"/>
                          <a:sym typeface="Bebas Neue Bold"/>
                        </a:rPr>
                        <a:t>disponível em:</a:t>
                      </a:r>
                      <a:r>
                        <a:rPr sz="700" spc="-10">
                          <a:latin typeface="Bebas Neue Bold"/>
                          <a:ea typeface="Bebas Neue Bold"/>
                          <a:cs typeface="Bebas Neue Bold"/>
                          <a:sym typeface="Bebas Neue Bold"/>
                        </a:rPr>
                        <a:t> </a:t>
                      </a:r>
                      <a:r>
                        <a:rPr sz="700" spc="-20"/>
                        <a:t>https://</a:t>
                      </a:r>
                      <a:endParaRPr sz="700"/>
                    </a:p>
                    <a:p>
                      <a:pPr indent="203200" algn="l">
                        <a:lnSpc>
                          <a:spcPts val="800"/>
                        </a:lnSpc>
                        <a:tabLst>
                          <a:tab pos="1282700" algn="l"/>
                        </a:tabLst>
                        <a:defRPr sz="800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de bens </a:t>
                      </a:r>
                      <a:r>
                        <a:rPr spc="-5"/>
                        <a:t>municipais	</a:t>
                      </a:r>
                      <a:r>
                        <a:rPr sz="700" spc="-5"/>
                        <a:t>tinyurl.com/y7228jkt</a:t>
                      </a:r>
                      <a:endParaRPr sz="700"/>
                    </a:p>
                    <a:p>
                      <a:pPr indent="203200" algn="l">
                        <a:spcBef>
                          <a:spcPts val="300"/>
                        </a:spcBef>
                        <a:defRPr sz="800" spc="-5">
                          <a:solidFill>
                            <a:srgbClr val="FFFFFF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contrato </a:t>
                      </a:r>
                      <a:r>
                        <a:rPr spc="0"/>
                        <a:t>com </a:t>
                      </a:r>
                      <a:r>
                        <a:t>inovabh para construção </a:t>
                      </a:r>
                      <a:r>
                        <a:rPr spc="0"/>
                        <a:t>de umeis e emefs</a:t>
                      </a:r>
                    </a:p>
                  </a:txBody>
                  <a:tcPr marL="0" marR="0" marT="0" marB="0" horzOverflow="overflow">
                    <a:lnL w="6350">
                      <a:solidFill>
                        <a:srgbClr val="3C3C3B"/>
                      </a:solidFill>
                    </a:lnL>
                  </a:tcPr>
                </a:tc>
                <a:tc>
                  <a:txBody>
                    <a:bodyPr/>
                    <a:lstStyle/>
                    <a:p>
                      <a:pPr marR="313054" indent="147320" algn="l">
                        <a:lnSpc>
                          <a:spcPts val="800"/>
                        </a:lnSpc>
                        <a:spcBef>
                          <a:spcPts val="400"/>
                        </a:spcBef>
                        <a:defRPr sz="800" spc="-5">
                          <a:solidFill>
                            <a:srgbClr val="1D8CD1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emissão </a:t>
                      </a:r>
                      <a:r>
                        <a:rPr spc="0"/>
                        <a:t>de</a:t>
                      </a:r>
                      <a:r>
                        <a:rPr spc="-60"/>
                        <a:t> </a:t>
                      </a:r>
                      <a:r>
                        <a:rPr spc="0"/>
                        <a:t>debêntures  </a:t>
                      </a:r>
                      <a:r>
                        <a:t>subordinadas</a:t>
                      </a:r>
                    </a:p>
                    <a:p>
                      <a:pPr marR="218440" indent="147320" algn="l">
                        <a:lnSpc>
                          <a:spcPts val="800"/>
                        </a:lnSpc>
                        <a:spcBef>
                          <a:spcPts val="100"/>
                        </a:spcBef>
                        <a:defRPr sz="800" spc="-5">
                          <a:solidFill>
                            <a:srgbClr val="1D8CD1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emissão </a:t>
                      </a:r>
                      <a:r>
                        <a:rPr spc="0"/>
                        <a:t>de debêntures</a:t>
                      </a:r>
                      <a:r>
                        <a:rPr spc="-65"/>
                        <a:t> </a:t>
                      </a:r>
                      <a:r>
                        <a:rPr spc="0"/>
                        <a:t>de  </a:t>
                      </a:r>
                      <a:r>
                        <a:t>garantia </a:t>
                      </a:r>
                      <a:r>
                        <a:rPr spc="0"/>
                        <a:t>real</a:t>
                      </a:r>
                    </a:p>
                    <a:p>
                      <a:pPr indent="147320" algn="l">
                        <a:lnSpc>
                          <a:spcPts val="800"/>
                        </a:lnSpc>
                        <a:defRPr sz="800">
                          <a:solidFill>
                            <a:srgbClr val="3C3C3B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decreto</a:t>
                      </a:r>
                      <a:r>
                        <a:rPr spc="-5"/>
                        <a:t> </a:t>
                      </a:r>
                      <a:r>
                        <a:t>15.534</a:t>
                      </a:r>
                    </a:p>
                    <a:p>
                      <a:pPr marR="122554" indent="147320" algn="l">
                        <a:lnSpc>
                          <a:spcPct val="91100"/>
                        </a:lnSpc>
                        <a:defRPr sz="800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Autoriza a </a:t>
                      </a:r>
                      <a:r>
                        <a:rPr spc="-10"/>
                        <a:t>atuação</a:t>
                      </a:r>
                      <a:r>
                        <a:rPr spc="-65"/>
                        <a:t> </a:t>
                      </a:r>
                      <a:r>
                        <a:rPr spc="-5"/>
                        <a:t>conjunta  da </a:t>
                      </a:r>
                      <a:r>
                        <a:t>pbh </a:t>
                      </a:r>
                      <a:r>
                        <a:rPr spc="-10"/>
                        <a:t>ativos </a:t>
                      </a:r>
                      <a:r>
                        <a:t>com a smde  </a:t>
                      </a:r>
                      <a:r>
                        <a:rPr>
                          <a:latin typeface="Bebas Neue Bold"/>
                          <a:ea typeface="Bebas Neue Bold"/>
                          <a:cs typeface="Bebas Neue Bold"/>
                          <a:sym typeface="Bebas Neue Bold"/>
                        </a:rPr>
                        <a:t>10.699</a:t>
                      </a:r>
                      <a:endParaRPr>
                        <a:latin typeface="Bebas Neue"/>
                        <a:ea typeface="Bebas Neue"/>
                        <a:cs typeface="Bebas Neue"/>
                        <a:sym typeface="Bebas Neue"/>
                      </a:endParaRPr>
                    </a:p>
                    <a:p>
                      <a:pPr marR="41275" indent="147320" algn="l">
                        <a:lnSpc>
                          <a:spcPts val="800"/>
                        </a:lnSpc>
                        <a:defRPr sz="800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autoriza </a:t>
                      </a:r>
                      <a:r>
                        <a:rPr spc="-5"/>
                        <a:t>integralização </a:t>
                      </a:r>
                      <a:r>
                        <a:t>de  </a:t>
                      </a:r>
                      <a:r>
                        <a:rPr spc="-5"/>
                        <a:t>capital </a:t>
                      </a:r>
                      <a:r>
                        <a:t>com terrenos</a:t>
                      </a:r>
                      <a:r>
                        <a:rPr spc="-60"/>
                        <a:t> </a:t>
                      </a:r>
                      <a:r>
                        <a:rPr spc="-5"/>
                        <a:t>municipais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algn="l">
                        <a:defRPr sz="8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marR="692150" indent="56514" algn="l">
                        <a:lnSpc>
                          <a:spcPts val="800"/>
                        </a:lnSpc>
                        <a:defRPr sz="800" spc="-5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integralização </a:t>
                      </a:r>
                      <a:r>
                        <a:rPr spc="0"/>
                        <a:t>de</a:t>
                      </a:r>
                      <a:r>
                        <a:rPr spc="-35"/>
                        <a:t> </a:t>
                      </a:r>
                      <a:r>
                        <a:t>capital  </a:t>
                      </a:r>
                      <a:r>
                        <a:rPr spc="0"/>
                        <a:t>com terrenos</a:t>
                      </a:r>
                      <a:r>
                        <a:rPr spc="-25"/>
                        <a:t> </a:t>
                      </a:r>
                      <a:r>
                        <a:t>municipais</a:t>
                      </a:r>
                    </a:p>
                    <a:p>
                      <a:pPr marR="862964" indent="50165" algn="l">
                        <a:lnSpc>
                          <a:spcPts val="800"/>
                        </a:lnSpc>
                        <a:spcBef>
                          <a:spcPts val="200"/>
                        </a:spcBef>
                        <a:defRPr sz="800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recebimento de  </a:t>
                      </a:r>
                      <a:r>
                        <a:rPr spc="-5"/>
                        <a:t>contraprestação</a:t>
                      </a:r>
                      <a:r>
                        <a:rPr spc="-55"/>
                        <a:t> </a:t>
                      </a:r>
                      <a:r>
                        <a:rPr spc="-5"/>
                        <a:t>da  inovabh para</a:t>
                      </a:r>
                      <a:r>
                        <a:rPr spc="-35"/>
                        <a:t> </a:t>
                      </a:r>
                      <a:r>
                        <a:t>obras</a:t>
                      </a:r>
                    </a:p>
                  </a:txBody>
                  <a:tcPr marL="0" marR="0" marT="0" marB="0" horzOverflow="overflow"/>
                </a:tc>
                <a:tc>
                  <a:txBody>
                    <a:bodyPr/>
                    <a:lstStyle/>
                    <a:p>
                      <a:pPr algn="l">
                        <a:defRPr sz="900">
                          <a:latin typeface="Times New Roman"/>
                          <a:ea typeface="Times New Roman"/>
                          <a:cs typeface="Times New Roman"/>
                          <a:sym typeface="Times New Roman"/>
                        </a:defRPr>
                      </a:pPr>
                      <a:endParaRPr/>
                    </a:p>
                    <a:p>
                      <a:pPr indent="699769" algn="l">
                        <a:lnSpc>
                          <a:spcPts val="800"/>
                        </a:lnSpc>
                        <a:defRPr sz="800">
                          <a:solidFill>
                            <a:srgbClr val="3C3C3B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pl</a:t>
                      </a:r>
                      <a:r>
                        <a:rPr spc="-5"/>
                        <a:t> </a:t>
                      </a:r>
                      <a:r>
                        <a:t>239</a:t>
                      </a:r>
                    </a:p>
                    <a:p>
                      <a:pPr marR="2047875" indent="699769" algn="l">
                        <a:lnSpc>
                          <a:spcPts val="800"/>
                        </a:lnSpc>
                        <a:defRPr sz="800" spc="-5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proposta </a:t>
                      </a:r>
                      <a:r>
                        <a:rPr spc="0"/>
                        <a:t>de </a:t>
                      </a:r>
                      <a:r>
                        <a:t>cisão parcial</a:t>
                      </a:r>
                      <a:r>
                        <a:rPr spc="-40"/>
                        <a:t> </a:t>
                      </a:r>
                      <a:r>
                        <a:t>da  </a:t>
                      </a:r>
                      <a:r>
                        <a:rPr spc="0"/>
                        <a:t>pbh</a:t>
                      </a:r>
                      <a:r>
                        <a:t> </a:t>
                      </a:r>
                      <a:r>
                        <a:rPr spc="-10"/>
                        <a:t>ativos</a:t>
                      </a:r>
                    </a:p>
                    <a:p>
                      <a:pPr marR="2080260" indent="699769" algn="l">
                        <a:lnSpc>
                          <a:spcPct val="86800"/>
                        </a:lnSpc>
                        <a:spcBef>
                          <a:spcPts val="100"/>
                        </a:spcBef>
                        <a:defRPr sz="800" spc="-5">
                          <a:solidFill>
                            <a:srgbClr val="3C3C3B"/>
                          </a:solidFill>
                          <a:latin typeface="Bebas Neue Book"/>
                          <a:ea typeface="Bebas Neue Book"/>
                          <a:cs typeface="Bebas Neue Book"/>
                          <a:sym typeface="Bebas Neue Book"/>
                        </a:defRPr>
                      </a:pPr>
                      <a:r>
                        <a:t>criação da </a:t>
                      </a:r>
                      <a:r>
                        <a:rPr spc="0"/>
                        <a:t>cpi </a:t>
                      </a:r>
                      <a:r>
                        <a:t>da </a:t>
                      </a:r>
                      <a:r>
                        <a:rPr spc="0"/>
                        <a:t>pbh </a:t>
                      </a:r>
                      <a:r>
                        <a:rPr spc="-10"/>
                        <a:t>ativos  </a:t>
                      </a:r>
                      <a:r>
                        <a:rPr spc="0"/>
                        <a:t>na câmara </a:t>
                      </a:r>
                      <a:r>
                        <a:t>municipal </a:t>
                      </a:r>
                      <a:r>
                        <a:rPr spc="0"/>
                        <a:t>de  vereadores de bh  </a:t>
                      </a:r>
                      <a:r>
                        <a:t>suspensão </a:t>
                      </a:r>
                      <a:r>
                        <a:rPr spc="0"/>
                        <a:t>do pl</a:t>
                      </a:r>
                      <a:r>
                        <a:t> </a:t>
                      </a:r>
                      <a:r>
                        <a:rPr spc="0"/>
                        <a:t>239</a:t>
                      </a:r>
                    </a:p>
                    <a:p>
                      <a:pPr indent="699769" algn="l">
                        <a:spcBef>
                          <a:spcPts val="400"/>
                        </a:spcBef>
                        <a:defRPr sz="800" spc="-5">
                          <a:solidFill>
                            <a:srgbClr val="FFFFFF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contrato </a:t>
                      </a:r>
                      <a:r>
                        <a:rPr spc="0"/>
                        <a:t>com bh ip </a:t>
                      </a:r>
                      <a:r>
                        <a:t>para </a:t>
                      </a:r>
                      <a:r>
                        <a:rPr spc="0"/>
                        <a:t>ppp de </a:t>
                      </a:r>
                      <a:r>
                        <a:t>iluminação</a:t>
                      </a:r>
                      <a:r>
                        <a:rPr spc="0"/>
                        <a:t> pública</a:t>
                      </a:r>
                    </a:p>
                  </a:txBody>
                  <a:tcPr marL="0" marR="0" marT="0" marB="0" horzOverflow="overflow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100">
                <a:tc gridSpan="6">
                  <a:txBody>
                    <a:bodyPr/>
                    <a:lstStyle/>
                    <a:p>
                      <a:pPr indent="95885" algn="l">
                        <a:spcBef>
                          <a:spcPts val="100"/>
                        </a:spcBef>
                        <a:defRPr sz="800" spc="-5">
                          <a:solidFill>
                            <a:srgbClr val="FFFFFF"/>
                          </a:solidFill>
                          <a:latin typeface="Bebas Neue Bold"/>
                          <a:ea typeface="Bebas Neue Bold"/>
                          <a:cs typeface="Bebas Neue Bold"/>
                          <a:sym typeface="Bebas Neue Bold"/>
                        </a:defRPr>
                      </a:pPr>
                      <a:r>
                        <a:t>contrato </a:t>
                      </a:r>
                      <a:r>
                        <a:rPr spc="0"/>
                        <a:t>com consórcio </a:t>
                      </a:r>
                      <a:r>
                        <a:t>metropolitano para construção </a:t>
                      </a:r>
                      <a:r>
                        <a:rPr spc="0"/>
                        <a:t>do </a:t>
                      </a:r>
                      <a:r>
                        <a:t>hospital metropolitano </a:t>
                      </a:r>
                      <a:r>
                        <a:rPr spc="0"/>
                        <a:t>do</a:t>
                      </a:r>
                      <a:r>
                        <a:rPr spc="-20"/>
                        <a:t> </a:t>
                      </a:r>
                      <a:r>
                        <a:rPr spc="0"/>
                        <a:t>barreiro</a:t>
                      </a:r>
                    </a:p>
                  </a:txBody>
                  <a:tcPr marL="0" marR="0" marT="0" marB="0" horzOverflow="overflow">
                    <a:solidFill>
                      <a:srgbClr val="C9244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313" name="object 217"/>
          <p:cNvSpPr/>
          <p:nvPr/>
        </p:nvSpPr>
        <p:spPr>
          <a:xfrm>
            <a:off x="7804098" y="9697846"/>
            <a:ext cx="414870" cy="293459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4" name="object 218"/>
          <p:cNvSpPr/>
          <p:nvPr/>
        </p:nvSpPr>
        <p:spPr>
          <a:xfrm>
            <a:off x="14003376" y="9781832"/>
            <a:ext cx="733375" cy="12775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5" name="object 219"/>
          <p:cNvSpPr/>
          <p:nvPr/>
        </p:nvSpPr>
        <p:spPr>
          <a:xfrm>
            <a:off x="13271371" y="10397794"/>
            <a:ext cx="304788" cy="228410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6" name="object 220"/>
          <p:cNvSpPr/>
          <p:nvPr/>
        </p:nvSpPr>
        <p:spPr>
          <a:xfrm>
            <a:off x="12442494" y="10067493"/>
            <a:ext cx="225972" cy="225565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7" name="object 221"/>
          <p:cNvSpPr/>
          <p:nvPr/>
        </p:nvSpPr>
        <p:spPr>
          <a:xfrm>
            <a:off x="9529381" y="10101164"/>
            <a:ext cx="337105" cy="177276"/>
          </a:xfrm>
          <a:prstGeom prst="rect">
            <a:avLst/>
          </a:prstGeom>
          <a:blipFill>
            <a:blip r:embed="rId6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8" name="object 222"/>
          <p:cNvSpPr/>
          <p:nvPr/>
        </p:nvSpPr>
        <p:spPr>
          <a:xfrm>
            <a:off x="8224646" y="10389030"/>
            <a:ext cx="225972" cy="225578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19" name="object 223"/>
          <p:cNvSpPr/>
          <p:nvPr/>
        </p:nvSpPr>
        <p:spPr>
          <a:xfrm>
            <a:off x="3694455" y="10399217"/>
            <a:ext cx="225972" cy="225578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0" name="object 224"/>
          <p:cNvSpPr/>
          <p:nvPr/>
        </p:nvSpPr>
        <p:spPr>
          <a:xfrm>
            <a:off x="2483991" y="9751745"/>
            <a:ext cx="225972" cy="225578"/>
          </a:xfrm>
          <a:prstGeom prst="rect">
            <a:avLst/>
          </a:prstGeom>
          <a:blipFill>
            <a:blip r:embed="rId5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1" name="object 225"/>
          <p:cNvSpPr/>
          <p:nvPr/>
        </p:nvSpPr>
        <p:spPr>
          <a:xfrm>
            <a:off x="3108412" y="10108730"/>
            <a:ext cx="565151" cy="169711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2" name="object 226"/>
          <p:cNvSpPr/>
          <p:nvPr/>
        </p:nvSpPr>
        <p:spPr>
          <a:xfrm>
            <a:off x="6870789" y="10095420"/>
            <a:ext cx="565151" cy="169711"/>
          </a:xfrm>
          <a:prstGeom prst="rect">
            <a:avLst/>
          </a:prstGeom>
          <a:blipFill>
            <a:blip r:embed="rId7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3" name="object 227"/>
          <p:cNvSpPr/>
          <p:nvPr/>
        </p:nvSpPr>
        <p:spPr>
          <a:xfrm>
            <a:off x="11865419" y="2105267"/>
            <a:ext cx="235255" cy="238887"/>
          </a:xfrm>
          <a:prstGeom prst="rect">
            <a:avLst/>
          </a:prstGeom>
          <a:blipFill>
            <a:blip r:embed="rId8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4" name="object 228"/>
          <p:cNvSpPr txBox="1"/>
          <p:nvPr/>
        </p:nvSpPr>
        <p:spPr>
          <a:xfrm>
            <a:off x="11938503" y="2115485"/>
            <a:ext cx="84456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c</a:t>
            </a:r>
          </a:p>
        </p:txBody>
      </p:sp>
      <p:sp>
        <p:nvSpPr>
          <p:cNvPr id="325" name="object 229"/>
          <p:cNvSpPr/>
          <p:nvPr/>
        </p:nvSpPr>
        <p:spPr>
          <a:xfrm>
            <a:off x="7883194" y="3088272"/>
            <a:ext cx="235255" cy="238887"/>
          </a:xfrm>
          <a:prstGeom prst="rect">
            <a:avLst/>
          </a:prstGeom>
          <a:blipFill>
            <a:blip r:embed="rId9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6" name="object 230"/>
          <p:cNvSpPr txBox="1"/>
          <p:nvPr/>
        </p:nvSpPr>
        <p:spPr>
          <a:xfrm>
            <a:off x="7956277" y="3098490"/>
            <a:ext cx="87631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d</a:t>
            </a:r>
          </a:p>
        </p:txBody>
      </p:sp>
      <p:sp>
        <p:nvSpPr>
          <p:cNvPr id="327" name="object 231"/>
          <p:cNvSpPr/>
          <p:nvPr/>
        </p:nvSpPr>
        <p:spPr>
          <a:xfrm>
            <a:off x="13095000" y="3199502"/>
            <a:ext cx="235255" cy="238887"/>
          </a:xfrm>
          <a:prstGeom prst="rect">
            <a:avLst/>
          </a:prstGeom>
          <a:blipFill>
            <a:blip r:embed="rId10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28" name="object 232"/>
          <p:cNvSpPr txBox="1"/>
          <p:nvPr/>
        </p:nvSpPr>
        <p:spPr>
          <a:xfrm>
            <a:off x="13168083" y="3209720"/>
            <a:ext cx="78106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f</a:t>
            </a:r>
          </a:p>
        </p:txBody>
      </p:sp>
      <p:sp>
        <p:nvSpPr>
          <p:cNvPr id="329" name="object 233"/>
          <p:cNvSpPr txBox="1"/>
          <p:nvPr/>
        </p:nvSpPr>
        <p:spPr>
          <a:xfrm>
            <a:off x="8196328" y="1599528"/>
            <a:ext cx="1151256" cy="3011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0650">
              <a:lnSpc>
                <a:spcPts val="800"/>
              </a:lnSpc>
              <a:spcBef>
                <a:spcPts val="100"/>
              </a:spcBef>
              <a:defRPr sz="7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Redução</a:t>
            </a:r>
            <a:r>
              <a:rPr spc="-50"/>
              <a:t> </a:t>
            </a:r>
            <a:r>
              <a:t>da</a:t>
            </a:r>
            <a:r>
              <a:rPr spc="-50"/>
              <a:t> </a:t>
            </a:r>
            <a:r>
              <a:t>experiência  democrática da cidade  </a:t>
            </a:r>
            <a:r>
              <a:rPr spc="-15"/>
              <a:t>(HARVEY, </a:t>
            </a:r>
            <a:r>
              <a:t>David.</a:t>
            </a:r>
            <a:r>
              <a:rPr spc="-5"/>
              <a:t> </a:t>
            </a:r>
            <a:r>
              <a:t>1996)</a:t>
            </a:r>
          </a:p>
        </p:txBody>
      </p:sp>
      <p:sp>
        <p:nvSpPr>
          <p:cNvPr id="330" name="object 234"/>
          <p:cNvSpPr/>
          <p:nvPr/>
        </p:nvSpPr>
        <p:spPr>
          <a:xfrm>
            <a:off x="8169871" y="1632342"/>
            <a:ext cx="1188760" cy="322099"/>
          </a:xfrm>
          <a:prstGeom prst="rect">
            <a:avLst/>
          </a:pr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1" name="object 235"/>
          <p:cNvSpPr txBox="1"/>
          <p:nvPr/>
        </p:nvSpPr>
        <p:spPr>
          <a:xfrm>
            <a:off x="10482488" y="726045"/>
            <a:ext cx="1104901" cy="127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indent="12700">
              <a:spcBef>
                <a:spcPts val="100"/>
              </a:spcBef>
              <a:defRPr sz="7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Altos custos da</a:t>
            </a:r>
            <a:r>
              <a:rPr spc="-85"/>
              <a:t> </a:t>
            </a:r>
            <a:r>
              <a:t>prefeitura</a:t>
            </a:r>
          </a:p>
        </p:txBody>
      </p:sp>
      <p:sp>
        <p:nvSpPr>
          <p:cNvPr id="332" name="object 236"/>
          <p:cNvSpPr txBox="1"/>
          <p:nvPr/>
        </p:nvSpPr>
        <p:spPr>
          <a:xfrm>
            <a:off x="10374476" y="827658"/>
            <a:ext cx="986790" cy="19950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/>
          <a:p>
            <a:pPr marR="5080" indent="12700">
              <a:lnSpc>
                <a:spcPts val="800"/>
              </a:lnSpc>
              <a:spcBef>
                <a:spcPts val="100"/>
              </a:spcBef>
              <a:defRPr sz="700">
                <a:solidFill>
                  <a:srgbClr val="3C3C3B"/>
                </a:solidFill>
                <a:latin typeface="Memphis-Medium"/>
                <a:ea typeface="Memphis-Medium"/>
                <a:cs typeface="Memphis-Medium"/>
                <a:sym typeface="Memphis-Medium"/>
              </a:defRPr>
            </a:pPr>
            <a:r>
              <a:t>anteriores à Parceria  </a:t>
            </a:r>
            <a:r>
              <a:rPr spc="-10"/>
              <a:t>(FREITAS, </a:t>
            </a:r>
            <a:r>
              <a:t>Daniel.</a:t>
            </a:r>
            <a:r>
              <a:rPr spc="-55"/>
              <a:t> </a:t>
            </a:r>
            <a:r>
              <a:t>2016)</a:t>
            </a:r>
          </a:p>
        </p:txBody>
      </p:sp>
      <p:sp>
        <p:nvSpPr>
          <p:cNvPr id="333" name="object 237"/>
          <p:cNvSpPr/>
          <p:nvPr/>
        </p:nvSpPr>
        <p:spPr>
          <a:xfrm>
            <a:off x="10348011" y="758862"/>
            <a:ext cx="1267385" cy="322098"/>
          </a:xfrm>
          <a:prstGeom prst="rect">
            <a:avLst/>
          </a:prstGeom>
          <a:ln w="6350">
            <a:solidFill>
              <a:srgbClr val="3C3C3B"/>
            </a:solidFill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4" name="object 238"/>
          <p:cNvSpPr/>
          <p:nvPr/>
        </p:nvSpPr>
        <p:spPr>
          <a:xfrm>
            <a:off x="8023538" y="1488398"/>
            <a:ext cx="235255" cy="238887"/>
          </a:xfrm>
          <a:prstGeom prst="rect">
            <a:avLst/>
          </a:prstGeom>
          <a:blipFill>
            <a:blip r:embed="rId11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5" name="object 239"/>
          <p:cNvSpPr txBox="1"/>
          <p:nvPr/>
        </p:nvSpPr>
        <p:spPr>
          <a:xfrm>
            <a:off x="8096622" y="1498616"/>
            <a:ext cx="87631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A</a:t>
            </a:r>
          </a:p>
        </p:txBody>
      </p:sp>
      <p:sp>
        <p:nvSpPr>
          <p:cNvPr id="336" name="object 240"/>
          <p:cNvSpPr/>
          <p:nvPr/>
        </p:nvSpPr>
        <p:spPr>
          <a:xfrm>
            <a:off x="10886347" y="4983560"/>
            <a:ext cx="235255" cy="238888"/>
          </a:xfrm>
          <a:prstGeom prst="rect">
            <a:avLst/>
          </a:prstGeom>
          <a:blipFill>
            <a:blip r:embed="rId11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7" name="object 241"/>
          <p:cNvSpPr txBox="1"/>
          <p:nvPr/>
        </p:nvSpPr>
        <p:spPr>
          <a:xfrm>
            <a:off x="10959431" y="4993776"/>
            <a:ext cx="81916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e</a:t>
            </a:r>
          </a:p>
        </p:txBody>
      </p:sp>
      <p:sp>
        <p:nvSpPr>
          <p:cNvPr id="338" name="object 242"/>
          <p:cNvSpPr/>
          <p:nvPr/>
        </p:nvSpPr>
        <p:spPr>
          <a:xfrm>
            <a:off x="10233839" y="580917"/>
            <a:ext cx="235255" cy="238887"/>
          </a:xfrm>
          <a:prstGeom prst="rect">
            <a:avLst/>
          </a:prstGeom>
          <a:blipFill>
            <a:blip r:embed="rId12"/>
            <a:stretch>
              <a:fillRect/>
            </a:stretch>
          </a:blipFill>
          <a:ln w="12700">
            <a:miter lim="400000"/>
          </a:ln>
        </p:spPr>
        <p:txBody>
          <a:bodyPr lIns="45719" rIns="45719"/>
          <a:lstStyle/>
          <a:p>
            <a:endParaRPr/>
          </a:p>
        </p:txBody>
      </p:sp>
      <p:sp>
        <p:nvSpPr>
          <p:cNvPr id="339" name="object 243"/>
          <p:cNvSpPr txBox="1"/>
          <p:nvPr/>
        </p:nvSpPr>
        <p:spPr>
          <a:xfrm>
            <a:off x="10306922" y="591136"/>
            <a:ext cx="87631" cy="177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lIns="0" tIns="0" rIns="0" bIns="0">
            <a:spAutoFit/>
          </a:bodyPr>
          <a:lstStyle>
            <a:lvl1pPr indent="12700">
              <a:spcBef>
                <a:spcPts val="100"/>
              </a:spcBef>
              <a:defRPr sz="1200">
                <a:solidFill>
                  <a:srgbClr val="FFFFFF"/>
                </a:solidFill>
                <a:latin typeface="Bebas Neue Bold"/>
                <a:ea typeface="Bebas Neue Bold"/>
                <a:cs typeface="Bebas Neue Bold"/>
                <a:sym typeface="Bebas Neue Bold"/>
              </a:defRPr>
            </a:lvl1pPr>
          </a:lstStyle>
          <a:p>
            <a:r>
              <a:t>B</a:t>
            </a:r>
          </a:p>
        </p:txBody>
      </p:sp>
      <p:cxnSp>
        <p:nvCxnSpPr>
          <p:cNvPr id="3" name="Conector Reto 2">
            <a:extLst>
              <a:ext uri="{FF2B5EF4-FFF2-40B4-BE49-F238E27FC236}">
                <a16:creationId xmlns:a16="http://schemas.microsoft.com/office/drawing/2014/main" id="{E8B173B6-93B6-3E4B-A7EA-C544F9FEDEAD}"/>
              </a:ext>
            </a:extLst>
          </p:cNvPr>
          <p:cNvCxnSpPr>
            <a:cxnSpLocks/>
          </p:cNvCxnSpPr>
          <p:nvPr/>
        </p:nvCxnSpPr>
        <p:spPr>
          <a:xfrm>
            <a:off x="1707420" y="596314"/>
            <a:ext cx="4895681" cy="0"/>
          </a:xfrm>
          <a:prstGeom prst="line">
            <a:avLst/>
          </a:prstGeom>
          <a:noFill/>
          <a:ln w="3175" cap="flat">
            <a:solidFill>
              <a:schemeClr val="bg2"/>
            </a:solidFill>
            <a:prstDash val="sysDot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0" name="Conector Reto 339">
            <a:extLst>
              <a:ext uri="{FF2B5EF4-FFF2-40B4-BE49-F238E27FC236}">
                <a16:creationId xmlns:a16="http://schemas.microsoft.com/office/drawing/2014/main" id="{6048D4A2-A909-884C-B8A3-37BB43F254BF}"/>
              </a:ext>
            </a:extLst>
          </p:cNvPr>
          <p:cNvCxnSpPr>
            <a:cxnSpLocks/>
            <a:endCxn id="168" idx="1"/>
          </p:cNvCxnSpPr>
          <p:nvPr/>
        </p:nvCxnSpPr>
        <p:spPr>
          <a:xfrm>
            <a:off x="6595009" y="574574"/>
            <a:ext cx="413777" cy="2027758"/>
          </a:xfrm>
          <a:prstGeom prst="line">
            <a:avLst/>
          </a:prstGeom>
          <a:noFill/>
          <a:ln w="3175" cap="flat">
            <a:solidFill>
              <a:schemeClr val="bg2"/>
            </a:solidFill>
            <a:prstDash val="sysDot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1" name="Conector Reto 340">
            <a:extLst>
              <a:ext uri="{FF2B5EF4-FFF2-40B4-BE49-F238E27FC236}">
                <a16:creationId xmlns:a16="http://schemas.microsoft.com/office/drawing/2014/main" id="{B57A674C-10A0-EF44-B33A-20CCE5A05D12}"/>
              </a:ext>
            </a:extLst>
          </p:cNvPr>
          <p:cNvCxnSpPr>
            <a:cxnSpLocks/>
          </p:cNvCxnSpPr>
          <p:nvPr/>
        </p:nvCxnSpPr>
        <p:spPr>
          <a:xfrm>
            <a:off x="293499" y="1719535"/>
            <a:ext cx="7304922" cy="0"/>
          </a:xfrm>
          <a:prstGeom prst="line">
            <a:avLst/>
          </a:prstGeom>
          <a:noFill/>
          <a:ln w="3175" cap="flat">
            <a:solidFill>
              <a:srgbClr val="FF0000"/>
            </a:solidFill>
            <a:prstDash val="sysDot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2" name="Conector Reto 341">
            <a:extLst>
              <a:ext uri="{FF2B5EF4-FFF2-40B4-BE49-F238E27FC236}">
                <a16:creationId xmlns:a16="http://schemas.microsoft.com/office/drawing/2014/main" id="{2A813231-4A20-C446-B438-66EF43EF97D7}"/>
              </a:ext>
            </a:extLst>
          </p:cNvPr>
          <p:cNvCxnSpPr>
            <a:cxnSpLocks/>
            <a:endCxn id="173" idx="0"/>
          </p:cNvCxnSpPr>
          <p:nvPr/>
        </p:nvCxnSpPr>
        <p:spPr>
          <a:xfrm>
            <a:off x="7598421" y="1707197"/>
            <a:ext cx="418428" cy="440411"/>
          </a:xfrm>
          <a:prstGeom prst="line">
            <a:avLst/>
          </a:prstGeom>
          <a:noFill/>
          <a:ln w="3175" cap="flat">
            <a:solidFill>
              <a:srgbClr val="FF0000"/>
            </a:solidFill>
            <a:prstDash val="sysDot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3" name="Conector Reto 342">
            <a:extLst>
              <a:ext uri="{FF2B5EF4-FFF2-40B4-BE49-F238E27FC236}">
                <a16:creationId xmlns:a16="http://schemas.microsoft.com/office/drawing/2014/main" id="{FB215D75-7CC5-484D-804A-BFBE0CA9ED49}"/>
              </a:ext>
            </a:extLst>
          </p:cNvPr>
          <p:cNvCxnSpPr>
            <a:cxnSpLocks/>
          </p:cNvCxnSpPr>
          <p:nvPr/>
        </p:nvCxnSpPr>
        <p:spPr>
          <a:xfrm>
            <a:off x="2352249" y="1841864"/>
            <a:ext cx="5577946" cy="0"/>
          </a:xfrm>
          <a:prstGeom prst="line">
            <a:avLst/>
          </a:prstGeom>
          <a:noFill/>
          <a:ln w="3175" cap="flat">
            <a:solidFill>
              <a:srgbClr val="FF0000"/>
            </a:solidFill>
            <a:prstDash val="sysDot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4" name="Conector Reto 343">
            <a:extLst>
              <a:ext uri="{FF2B5EF4-FFF2-40B4-BE49-F238E27FC236}">
                <a16:creationId xmlns:a16="http://schemas.microsoft.com/office/drawing/2014/main" id="{59222A1E-231D-F949-A086-EB24E87B50E9}"/>
              </a:ext>
            </a:extLst>
          </p:cNvPr>
          <p:cNvCxnSpPr>
            <a:cxnSpLocks/>
            <a:endCxn id="132" idx="1"/>
          </p:cNvCxnSpPr>
          <p:nvPr/>
        </p:nvCxnSpPr>
        <p:spPr>
          <a:xfrm flipV="1">
            <a:off x="7946147" y="1564322"/>
            <a:ext cx="1540486" cy="262534"/>
          </a:xfrm>
          <a:prstGeom prst="line">
            <a:avLst/>
          </a:prstGeom>
          <a:noFill/>
          <a:ln w="3175" cap="flat">
            <a:solidFill>
              <a:srgbClr val="FF0000"/>
            </a:solidFill>
            <a:prstDash val="sysDot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5" name="Conector Reto 344">
            <a:extLst>
              <a:ext uri="{FF2B5EF4-FFF2-40B4-BE49-F238E27FC236}">
                <a16:creationId xmlns:a16="http://schemas.microsoft.com/office/drawing/2014/main" id="{3A815186-1AB8-6645-9CA4-B13D7ABE5798}"/>
              </a:ext>
            </a:extLst>
          </p:cNvPr>
          <p:cNvCxnSpPr>
            <a:cxnSpLocks/>
            <a:endCxn id="118" idx="1"/>
          </p:cNvCxnSpPr>
          <p:nvPr/>
        </p:nvCxnSpPr>
        <p:spPr>
          <a:xfrm flipV="1">
            <a:off x="3631645" y="1596011"/>
            <a:ext cx="7329105" cy="869666"/>
          </a:xfrm>
          <a:prstGeom prst="line">
            <a:avLst/>
          </a:prstGeom>
          <a:noFill/>
          <a:ln w="3175" cap="flat">
            <a:solidFill>
              <a:srgbClr val="FF0000"/>
            </a:solidFill>
            <a:prstDash val="sysDot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6" name="Conector Reto 345">
            <a:extLst>
              <a:ext uri="{FF2B5EF4-FFF2-40B4-BE49-F238E27FC236}">
                <a16:creationId xmlns:a16="http://schemas.microsoft.com/office/drawing/2014/main" id="{70E975C5-1E7D-AF4C-921F-F70D391F1BEE}"/>
              </a:ext>
            </a:extLst>
          </p:cNvPr>
          <p:cNvCxnSpPr>
            <a:cxnSpLocks/>
            <a:endCxn id="171" idx="1"/>
          </p:cNvCxnSpPr>
          <p:nvPr/>
        </p:nvCxnSpPr>
        <p:spPr>
          <a:xfrm flipV="1">
            <a:off x="2824084" y="2885619"/>
            <a:ext cx="4664000" cy="56376"/>
          </a:xfrm>
          <a:prstGeom prst="line">
            <a:avLst/>
          </a:prstGeom>
          <a:noFill/>
          <a:ln w="3175" cap="flat">
            <a:solidFill>
              <a:schemeClr val="accent1"/>
            </a:solidFill>
            <a:prstDash val="sysDot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47" name="Conector Reto 346">
            <a:extLst>
              <a:ext uri="{FF2B5EF4-FFF2-40B4-BE49-F238E27FC236}">
                <a16:creationId xmlns:a16="http://schemas.microsoft.com/office/drawing/2014/main" id="{9B4738FA-A0EE-0A4A-BAAD-2BF8B0F82C21}"/>
              </a:ext>
            </a:extLst>
          </p:cNvPr>
          <p:cNvCxnSpPr>
            <a:cxnSpLocks/>
            <a:endCxn id="189" idx="1"/>
          </p:cNvCxnSpPr>
          <p:nvPr/>
        </p:nvCxnSpPr>
        <p:spPr>
          <a:xfrm>
            <a:off x="2067598" y="3701179"/>
            <a:ext cx="9498913" cy="402916"/>
          </a:xfrm>
          <a:prstGeom prst="line">
            <a:avLst/>
          </a:prstGeom>
          <a:noFill/>
          <a:ln w="3175" cap="flat">
            <a:solidFill>
              <a:schemeClr val="accent1"/>
            </a:solidFill>
            <a:prstDash val="sysDot"/>
            <a:round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00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2038</Words>
  <Application>Microsoft Macintosh PowerPoint</Application>
  <PresentationFormat>Personalizar</PresentationFormat>
  <Paragraphs>198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11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14" baseType="lpstr">
      <vt:lpstr>Bebas Neue</vt:lpstr>
      <vt:lpstr>Bebas Neue Bold</vt:lpstr>
      <vt:lpstr>Bebas Neue Book</vt:lpstr>
      <vt:lpstr>Calibri</vt:lpstr>
      <vt:lpstr>HACKED</vt:lpstr>
      <vt:lpstr>Helvetica</vt:lpstr>
      <vt:lpstr>Helvetica Neue</vt:lpstr>
      <vt:lpstr>indisciplinar</vt:lpstr>
      <vt:lpstr>Memphis-Bold</vt:lpstr>
      <vt:lpstr>Memphis-Medium</vt:lpstr>
      <vt:lpstr>Times New Roman</vt:lpstr>
      <vt:lpstr>Office Theme</vt:lpstr>
      <vt:lpstr>A PBH ATIVOS S/A</vt:lpstr>
      <vt:lpstr>o que é a PBH Ativos S/A?</vt:lpstr>
    </vt:vector>
  </TitlesOfParts>
  <LinksUpToDate>false</LinksUpToDate>
  <SharedDoc>false</SharedDoc>
  <HyperlinksChanged>false</HyperlinksChanged>
  <AppVersion>16.0012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PBH ATIVOS S/A</dc:title>
  <cp:lastModifiedBy>Thiago Canettieri</cp:lastModifiedBy>
  <cp:revision>1</cp:revision>
  <dcterms:modified xsi:type="dcterms:W3CDTF">2018-04-24T00:37:55Z</dcterms:modified>
</cp:coreProperties>
</file>