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72031-5608-46C9-B33D-0F558E749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4FFA2C-75D5-4B72-8FA1-154F9B62A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88B1BD-F5F1-428A-A57F-061BF0CE2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73DB6B-EA98-440B-AF27-D1A60A08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E65A85-9DAF-4DEA-BE41-1F54F414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5970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C34B7-E0D8-44CE-9D34-F95F948BC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5E03DC-0702-47A5-8F15-EE8609F79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7D8EFD-1F2E-4E84-A1E0-9BA869D0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9D7DFA-8B40-466D-A816-90E989D08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FBF108-A2EC-4308-8144-6B2BDC023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21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4912B2F-3CD3-46F9-B904-9479F6441F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009C26-D04D-4BCF-B0B4-8AA503BBC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EB2E50-9EA5-45C4-88DC-BE5962352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46311A-4BB7-46AB-8DB9-AC565EDD2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DA51ED-4CA9-494A-9688-67A83F64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719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53A4C-E55B-4E3D-ABF6-E15736221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0A8CF4-A9D7-4944-980B-517D62D80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C28DF6-619B-4041-BC42-D0F466EB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2B58AD-A436-40DB-890A-4953364B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BDBE25-6137-4CF6-B57F-A2BC26FE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541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558E6-2B39-4DE9-9C08-2DD530833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D81607-73F7-4A92-BF00-61ECFD527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E77AFB-3235-4F1A-9108-4AA98696E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925CAE-6831-414F-B50D-4FA48C74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2EA2FC-9D8C-405E-A899-39624E02D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295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85F16-660D-421C-98AA-504B6BE5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622784-12F7-472A-9C42-5F6913A03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3772014-48AE-4160-AA6B-B3C57206B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D4F96D-A019-47BD-A7D1-95427F537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C15238-6525-42D5-92B3-44CB538C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D48D318-06BE-4A2A-BD42-DB924320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426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13842E-6A73-41BF-A7E6-7C8C18C6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3EC3BB1-2AB2-4961-99FC-02BB37A6C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46C590E-3FD1-480D-B55A-64C3C8153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96463D6-6AED-4EBE-BE7F-9C3858A462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FD5A5C0-1F19-44E6-B544-C2D0CADB9D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C3B32E1-65C4-4527-BE6F-5792C52A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8B572AC-60C2-4FD1-8059-BEAA46B7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7EE925B-9459-42FF-868D-7C6CBAB27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07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268B9-9B4D-4CF5-8EFF-3F1FBC9B1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8EAD687-EBE3-4CA0-BCE8-032832723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8EB409F-BCBB-4E6B-BBB1-4303DA67C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EC190A0-9497-4C29-95DB-0035E0D5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20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512BA5B-6780-43E9-813B-FC32ECBDE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FFA6BB-C867-40D9-A57B-A3BE349A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298903F-DDB5-4753-8799-9E2C1C139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4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9C040-8E8C-4E1B-8E01-B726479AA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6D6E92-2F5F-41BA-A6E0-07AFEF143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BF0353-9154-4D20-BD17-F68C4175F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1EEFFD-7A1C-4045-8F55-6449303CA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4B3C9A-F2BF-4751-B592-FF1397F79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125F4DA-B1AB-40FB-8A53-067848BA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15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4531F3-F3E0-4841-B40E-CC150BB3A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3B2FD01-902F-4B3D-A748-B23D63DC46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91BE1D-C7E6-437A-9496-58EC06433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CABF4AA-6BAA-47CA-A467-43C700FB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2C87A9-2099-4E50-B370-5BD33553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EB11C9-C0CB-4563-9EA9-13F121BA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47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3C78CA1-6C41-4E4D-BE9F-339E64326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A7AD62-80DA-4B0A-9A4C-DE9477F6E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287406-7C60-45CC-BDFC-028DA575E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01410-77B7-4735-9C49-8337E16E8BA5}" type="datetimeFigureOut">
              <a:rPr lang="pt-BR" smtClean="0"/>
              <a:t>19/03/2018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20B052-1B90-4693-890F-4BB528E18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A70FEF-7739-4744-973B-E35DFCF9C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96EF-2B12-47C2-944F-912FED93EF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99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t.wikipedia.org/wiki/Administra%C3%A7%C3%A3o_p%C3%BAblica" TargetMode="External"/><Relationship Id="rId2" Type="http://schemas.openxmlformats.org/officeDocument/2006/relationships/hyperlink" Target="https://pt.wikipedia.org/wiki/Empres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tângulo 49">
            <a:extLst>
              <a:ext uri="{FF2B5EF4-FFF2-40B4-BE49-F238E27FC236}">
                <a16:creationId xmlns:a16="http://schemas.microsoft.com/office/drawing/2014/main" id="{A45343C7-48C4-4517-BA74-C15A56E23857}"/>
              </a:ext>
            </a:extLst>
          </p:cNvPr>
          <p:cNvSpPr/>
          <p:nvPr/>
        </p:nvSpPr>
        <p:spPr>
          <a:xfrm>
            <a:off x="4855335" y="1438020"/>
            <a:ext cx="1260245" cy="2233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54DAA8A1-2E89-41D9-9CEE-FCE88B67C415}"/>
              </a:ext>
            </a:extLst>
          </p:cNvPr>
          <p:cNvSpPr/>
          <p:nvPr/>
        </p:nvSpPr>
        <p:spPr>
          <a:xfrm>
            <a:off x="7884758" y="1401823"/>
            <a:ext cx="1523913" cy="6099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960A47E5-871D-499F-B0EE-21B4ECC2849E}"/>
              </a:ext>
            </a:extLst>
          </p:cNvPr>
          <p:cNvSpPr/>
          <p:nvPr/>
        </p:nvSpPr>
        <p:spPr>
          <a:xfrm>
            <a:off x="3013656" y="619379"/>
            <a:ext cx="2481979" cy="275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4CB39EA4-EA8D-4779-8E85-262573F26A99}"/>
              </a:ext>
            </a:extLst>
          </p:cNvPr>
          <p:cNvSpPr/>
          <p:nvPr/>
        </p:nvSpPr>
        <p:spPr>
          <a:xfrm>
            <a:off x="6098146" y="2104501"/>
            <a:ext cx="1280800" cy="296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C6F51DA1-FAD5-431A-AC61-28F0E1696437}"/>
              </a:ext>
            </a:extLst>
          </p:cNvPr>
          <p:cNvSpPr/>
          <p:nvPr/>
        </p:nvSpPr>
        <p:spPr>
          <a:xfrm>
            <a:off x="2492382" y="1541413"/>
            <a:ext cx="2362953" cy="239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6F2F9272-38EC-4AD2-9618-CA820FCC911D}"/>
              </a:ext>
            </a:extLst>
          </p:cNvPr>
          <p:cNvSpPr/>
          <p:nvPr/>
        </p:nvSpPr>
        <p:spPr>
          <a:xfrm>
            <a:off x="8816244" y="3066570"/>
            <a:ext cx="59242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C44E579-1F9F-47A3-B449-452B1260361B}"/>
              </a:ext>
            </a:extLst>
          </p:cNvPr>
          <p:cNvSpPr/>
          <p:nvPr/>
        </p:nvSpPr>
        <p:spPr>
          <a:xfrm>
            <a:off x="5171883" y="3999930"/>
            <a:ext cx="1272977" cy="32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7432080-18F2-4D87-9CEF-AE104148CB38}"/>
              </a:ext>
            </a:extLst>
          </p:cNvPr>
          <p:cNvSpPr/>
          <p:nvPr/>
        </p:nvSpPr>
        <p:spPr>
          <a:xfrm>
            <a:off x="4494727" y="2640169"/>
            <a:ext cx="2601532" cy="1120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PBH ATIVOS S</a:t>
            </a:r>
            <a:r>
              <a:rPr lang="pt-BR"/>
              <a:t>/A’</a:t>
            </a: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471044E-5E67-47BD-96CB-FCB39131E442}"/>
              </a:ext>
            </a:extLst>
          </p:cNvPr>
          <p:cNvSpPr/>
          <p:nvPr/>
        </p:nvSpPr>
        <p:spPr>
          <a:xfrm>
            <a:off x="347729" y="296214"/>
            <a:ext cx="1764406" cy="1918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Prefeitura de Belo Horizonte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DCEFC58A-772C-411A-AEFE-3DBED7755C81}"/>
              </a:ext>
            </a:extLst>
          </p:cNvPr>
          <p:cNvCxnSpPr>
            <a:endCxn id="4" idx="1"/>
          </p:cNvCxnSpPr>
          <p:nvPr/>
        </p:nvCxnSpPr>
        <p:spPr>
          <a:xfrm>
            <a:off x="2112135" y="2215166"/>
            <a:ext cx="2382592" cy="985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20929D7A-FCF3-4ACE-A294-11A321C2B160}"/>
              </a:ext>
            </a:extLst>
          </p:cNvPr>
          <p:cNvSpPr txBox="1"/>
          <p:nvPr/>
        </p:nvSpPr>
        <p:spPr>
          <a:xfrm>
            <a:off x="5159004" y="3723969"/>
            <a:ext cx="12729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Atua como</a:t>
            </a:r>
          </a:p>
          <a:p>
            <a:r>
              <a:rPr lang="pt-BR" dirty="0"/>
              <a:t>Mandatária</a:t>
            </a:r>
          </a:p>
          <a:p>
            <a:endParaRPr lang="pt-BR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A933F263-54A2-48D8-8D05-676060BEFD78}"/>
              </a:ext>
            </a:extLst>
          </p:cNvPr>
          <p:cNvSpPr/>
          <p:nvPr/>
        </p:nvSpPr>
        <p:spPr>
          <a:xfrm>
            <a:off x="9646276" y="2833351"/>
            <a:ext cx="1751526" cy="656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Empresas Privadas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A69A2162-D283-49F7-A9DD-F4B176E3F4C9}"/>
              </a:ext>
            </a:extLst>
          </p:cNvPr>
          <p:cNvSpPr/>
          <p:nvPr/>
        </p:nvSpPr>
        <p:spPr>
          <a:xfrm>
            <a:off x="6014434" y="534473"/>
            <a:ext cx="1790163" cy="721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Banco BTG Pactual</a:t>
            </a:r>
          </a:p>
        </p:txBody>
      </p:sp>
      <p:cxnSp>
        <p:nvCxnSpPr>
          <p:cNvPr id="21" name="Conector de Seta Reta 20">
            <a:extLst>
              <a:ext uri="{FF2B5EF4-FFF2-40B4-BE49-F238E27FC236}">
                <a16:creationId xmlns:a16="http://schemas.microsoft.com/office/drawing/2014/main" id="{53F07133-EE68-47B5-903D-217BDA2AD75E}"/>
              </a:ext>
            </a:extLst>
          </p:cNvPr>
          <p:cNvCxnSpPr>
            <a:stCxn id="4" idx="0"/>
            <a:endCxn id="19" idx="2"/>
          </p:cNvCxnSpPr>
          <p:nvPr/>
        </p:nvCxnSpPr>
        <p:spPr>
          <a:xfrm flipV="1">
            <a:off x="5795493" y="1255690"/>
            <a:ext cx="1114023" cy="1384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3D4A203-F195-435A-83AB-C39B97A5110B}"/>
              </a:ext>
            </a:extLst>
          </p:cNvPr>
          <p:cNvSpPr txBox="1"/>
          <p:nvPr/>
        </p:nvSpPr>
        <p:spPr>
          <a:xfrm>
            <a:off x="6098146" y="1781336"/>
            <a:ext cx="1280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Emissão de</a:t>
            </a:r>
          </a:p>
          <a:p>
            <a:r>
              <a:rPr lang="pt-BR" dirty="0"/>
              <a:t>Debentures</a:t>
            </a:r>
          </a:p>
        </p:txBody>
      </p: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9E77EB52-02A8-4E9B-8B7D-7883DBB3395D}"/>
              </a:ext>
            </a:extLst>
          </p:cNvPr>
          <p:cNvCxnSpPr>
            <a:stCxn id="19" idx="1"/>
          </p:cNvCxnSpPr>
          <p:nvPr/>
        </p:nvCxnSpPr>
        <p:spPr>
          <a:xfrm flipH="1" flipV="1">
            <a:off x="2112135" y="895081"/>
            <a:ext cx="39022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4BE8459-97E3-47D8-BEE5-30D96FEC4D03}"/>
              </a:ext>
            </a:extLst>
          </p:cNvPr>
          <p:cNvSpPr txBox="1"/>
          <p:nvPr/>
        </p:nvSpPr>
        <p:spPr>
          <a:xfrm>
            <a:off x="2667873" y="296214"/>
            <a:ext cx="2827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Prefeitura ‘compra’</a:t>
            </a:r>
          </a:p>
          <a:p>
            <a:r>
              <a:rPr lang="pt-BR" dirty="0"/>
              <a:t>as debentures subordinadas</a:t>
            </a:r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39666482-ECB7-4020-9603-AC5833054956}"/>
              </a:ext>
            </a:extLst>
          </p:cNvPr>
          <p:cNvCxnSpPr>
            <a:stCxn id="19" idx="3"/>
          </p:cNvCxnSpPr>
          <p:nvPr/>
        </p:nvCxnSpPr>
        <p:spPr>
          <a:xfrm flipV="1">
            <a:off x="7804597" y="895081"/>
            <a:ext cx="148107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ângulo 27">
            <a:extLst>
              <a:ext uri="{FF2B5EF4-FFF2-40B4-BE49-F238E27FC236}">
                <a16:creationId xmlns:a16="http://schemas.microsoft.com/office/drawing/2014/main" id="{9F315DDC-AD93-4F1D-A42A-17F90D9927F3}"/>
              </a:ext>
            </a:extLst>
          </p:cNvPr>
          <p:cNvSpPr/>
          <p:nvPr/>
        </p:nvSpPr>
        <p:spPr>
          <a:xfrm>
            <a:off x="9285668" y="534473"/>
            <a:ext cx="965915" cy="83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400" dirty="0"/>
              <a:t>?</a:t>
            </a:r>
          </a:p>
        </p:txBody>
      </p:sp>
      <p:sp>
        <p:nvSpPr>
          <p:cNvPr id="29" name="Arco 28">
            <a:extLst>
              <a:ext uri="{FF2B5EF4-FFF2-40B4-BE49-F238E27FC236}">
                <a16:creationId xmlns:a16="http://schemas.microsoft.com/office/drawing/2014/main" id="{1F79B55F-6958-46B1-9EAF-91785A68C3E8}"/>
              </a:ext>
            </a:extLst>
          </p:cNvPr>
          <p:cNvSpPr/>
          <p:nvPr/>
        </p:nvSpPr>
        <p:spPr>
          <a:xfrm>
            <a:off x="-412123" y="1541413"/>
            <a:ext cx="5061396" cy="240388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0" name="Arco 29">
            <a:extLst>
              <a:ext uri="{FF2B5EF4-FFF2-40B4-BE49-F238E27FC236}">
                <a16:creationId xmlns:a16="http://schemas.microsoft.com/office/drawing/2014/main" id="{C4722CD2-E9C0-45A5-9067-5F6FA78012A9}"/>
              </a:ext>
            </a:extLst>
          </p:cNvPr>
          <p:cNvSpPr/>
          <p:nvPr/>
        </p:nvSpPr>
        <p:spPr>
          <a:xfrm>
            <a:off x="-708338" y="1365161"/>
            <a:ext cx="5718219" cy="258013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Arco 30">
            <a:extLst>
              <a:ext uri="{FF2B5EF4-FFF2-40B4-BE49-F238E27FC236}">
                <a16:creationId xmlns:a16="http://schemas.microsoft.com/office/drawing/2014/main" id="{BAF7B6D9-8CF2-4CD1-9148-6D4B69F9E0D5}"/>
              </a:ext>
            </a:extLst>
          </p:cNvPr>
          <p:cNvSpPr/>
          <p:nvPr/>
        </p:nvSpPr>
        <p:spPr>
          <a:xfrm>
            <a:off x="-1056068" y="1255690"/>
            <a:ext cx="6555347" cy="287427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422612DC-81C3-44B8-8738-AF71D7435F92}"/>
              </a:ext>
            </a:extLst>
          </p:cNvPr>
          <p:cNvSpPr txBox="1"/>
          <p:nvPr/>
        </p:nvSpPr>
        <p:spPr>
          <a:xfrm flipH="1">
            <a:off x="2492382" y="1431632"/>
            <a:ext cx="3141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Integralização de capital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711B0D88-8330-462C-9A55-4EFE163AE1F7}"/>
              </a:ext>
            </a:extLst>
          </p:cNvPr>
          <p:cNvSpPr txBox="1"/>
          <p:nvPr/>
        </p:nvSpPr>
        <p:spPr>
          <a:xfrm>
            <a:off x="7884759" y="508302"/>
            <a:ext cx="16660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Investidores</a:t>
            </a:r>
          </a:p>
          <a:p>
            <a:r>
              <a:rPr lang="pt-BR" dirty="0"/>
              <a:t>Anônimos</a:t>
            </a:r>
          </a:p>
          <a:p>
            <a:r>
              <a:rPr lang="pt-BR" dirty="0"/>
              <a:t>Compram</a:t>
            </a:r>
          </a:p>
          <a:p>
            <a:r>
              <a:rPr lang="pt-BR" dirty="0"/>
              <a:t>As debentures</a:t>
            </a:r>
          </a:p>
          <a:p>
            <a:r>
              <a:rPr lang="pt-BR" dirty="0"/>
              <a:t>De garantia real</a:t>
            </a:r>
          </a:p>
        </p:txBody>
      </p:sp>
      <p:cxnSp>
        <p:nvCxnSpPr>
          <p:cNvPr id="41" name="Conector de Seta Reta 40">
            <a:extLst>
              <a:ext uri="{FF2B5EF4-FFF2-40B4-BE49-F238E27FC236}">
                <a16:creationId xmlns:a16="http://schemas.microsoft.com/office/drawing/2014/main" id="{9B70F18E-74CD-4F16-9B79-F165CDF79938}"/>
              </a:ext>
            </a:extLst>
          </p:cNvPr>
          <p:cNvCxnSpPr>
            <a:stCxn id="4" idx="3"/>
            <a:endCxn id="12" idx="1"/>
          </p:cNvCxnSpPr>
          <p:nvPr/>
        </p:nvCxnSpPr>
        <p:spPr>
          <a:xfrm flipV="1">
            <a:off x="7096259" y="3161763"/>
            <a:ext cx="2550017" cy="38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8A998E9B-5AC7-4DDB-81FD-E5C7AA1C2054}"/>
              </a:ext>
            </a:extLst>
          </p:cNvPr>
          <p:cNvSpPr txBox="1"/>
          <p:nvPr/>
        </p:nvSpPr>
        <p:spPr>
          <a:xfrm>
            <a:off x="7333864" y="2768073"/>
            <a:ext cx="24139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Planejamento,  licitação</a:t>
            </a:r>
          </a:p>
          <a:p>
            <a:r>
              <a:rPr lang="pt-BR" dirty="0"/>
              <a:t>E assinatura de </a:t>
            </a:r>
            <a:r>
              <a:rPr lang="pt-BR" dirty="0" err="1"/>
              <a:t>PPPs</a:t>
            </a:r>
            <a:endParaRPr lang="pt-BR" dirty="0"/>
          </a:p>
          <a:p>
            <a:r>
              <a:rPr lang="pt-BR" dirty="0"/>
              <a:t>De serviços públicos</a:t>
            </a:r>
          </a:p>
        </p:txBody>
      </p:sp>
      <p:cxnSp>
        <p:nvCxnSpPr>
          <p:cNvPr id="47" name="Conector de Seta Reta 46">
            <a:extLst>
              <a:ext uri="{FF2B5EF4-FFF2-40B4-BE49-F238E27FC236}">
                <a16:creationId xmlns:a16="http://schemas.microsoft.com/office/drawing/2014/main" id="{268BDA63-20C7-47FA-AAC8-1F6D5A3AC95A}"/>
              </a:ext>
            </a:extLst>
          </p:cNvPr>
          <p:cNvCxnSpPr/>
          <p:nvPr/>
        </p:nvCxnSpPr>
        <p:spPr>
          <a:xfrm>
            <a:off x="2112135" y="1094704"/>
            <a:ext cx="5772623" cy="686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88FF2821-1594-4C68-B72F-32BCF8317216}"/>
              </a:ext>
            </a:extLst>
          </p:cNvPr>
          <p:cNvSpPr txBox="1"/>
          <p:nvPr/>
        </p:nvSpPr>
        <p:spPr>
          <a:xfrm>
            <a:off x="4830100" y="1246966"/>
            <a:ext cx="2570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Prefeitura compromete</a:t>
            </a:r>
          </a:p>
          <a:p>
            <a:r>
              <a:rPr lang="pt-BR" sz="1200" dirty="0"/>
              <a:t>Créditos tributários para remuneração</a:t>
            </a:r>
          </a:p>
        </p:txBody>
      </p:sp>
      <p:sp>
        <p:nvSpPr>
          <p:cNvPr id="49" name="Arco 48">
            <a:extLst>
              <a:ext uri="{FF2B5EF4-FFF2-40B4-BE49-F238E27FC236}">
                <a16:creationId xmlns:a16="http://schemas.microsoft.com/office/drawing/2014/main" id="{73ACF59C-2112-4D61-AA06-4F3FA073BD6B}"/>
              </a:ext>
            </a:extLst>
          </p:cNvPr>
          <p:cNvSpPr/>
          <p:nvPr/>
        </p:nvSpPr>
        <p:spPr>
          <a:xfrm>
            <a:off x="6998694" y="2252685"/>
            <a:ext cx="3239037" cy="1134922"/>
          </a:xfrm>
          <a:prstGeom prst="arc">
            <a:avLst>
              <a:gd name="adj1" fmla="val 1065779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/>
              <a:t>Terrenos públicos podem usados como garantia </a:t>
            </a:r>
          </a:p>
        </p:txBody>
      </p:sp>
      <p:sp>
        <p:nvSpPr>
          <p:cNvPr id="51" name="Explosão: 14 Pontos 50">
            <a:extLst>
              <a:ext uri="{FF2B5EF4-FFF2-40B4-BE49-F238E27FC236}">
                <a16:creationId xmlns:a16="http://schemas.microsoft.com/office/drawing/2014/main" id="{6049D51D-FBD3-4DB0-B962-3200ABA673B6}"/>
              </a:ext>
            </a:extLst>
          </p:cNvPr>
          <p:cNvSpPr/>
          <p:nvPr/>
        </p:nvSpPr>
        <p:spPr>
          <a:xfrm>
            <a:off x="5464848" y="-15111"/>
            <a:ext cx="3351396" cy="68901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Investigado na LAVA JATO</a:t>
            </a:r>
          </a:p>
        </p:txBody>
      </p:sp>
      <p:sp>
        <p:nvSpPr>
          <p:cNvPr id="52" name="Explosão: 14 Pontos 51">
            <a:extLst>
              <a:ext uri="{FF2B5EF4-FFF2-40B4-BE49-F238E27FC236}">
                <a16:creationId xmlns:a16="http://schemas.microsoft.com/office/drawing/2014/main" id="{C17A52D8-7B8B-4D9B-AC4F-A2488D8CC680}"/>
              </a:ext>
            </a:extLst>
          </p:cNvPr>
          <p:cNvSpPr/>
          <p:nvPr/>
        </p:nvSpPr>
        <p:spPr>
          <a:xfrm>
            <a:off x="8840604" y="4206791"/>
            <a:ext cx="3351396" cy="68901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Investigado na LAVA JATO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92474D3C-9C6C-4064-904A-C66C8FAA7B3C}"/>
              </a:ext>
            </a:extLst>
          </p:cNvPr>
          <p:cNvSpPr txBox="1"/>
          <p:nvPr/>
        </p:nvSpPr>
        <p:spPr>
          <a:xfrm>
            <a:off x="8840604" y="3945297"/>
            <a:ext cx="3005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/>
              <a:t>PPPs</a:t>
            </a:r>
            <a:r>
              <a:rPr lang="pt-BR" dirty="0"/>
              <a:t> das UMEIS </a:t>
            </a:r>
            <a:r>
              <a:rPr lang="pt-BR" dirty="0">
                <a:sym typeface="Wingdings" panose="05000000000000000000" pitchFamily="2" charset="2"/>
              </a:rPr>
              <a:t> Odebrecht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746DA56-2BDB-410C-82F8-C4E756F4EFAB}"/>
              </a:ext>
            </a:extLst>
          </p:cNvPr>
          <p:cNvSpPr txBox="1"/>
          <p:nvPr/>
        </p:nvSpPr>
        <p:spPr>
          <a:xfrm>
            <a:off x="2492382" y="2640169"/>
            <a:ext cx="16078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Criação pela lei</a:t>
            </a:r>
          </a:p>
          <a:p>
            <a:r>
              <a:rPr lang="pt-BR" dirty="0"/>
              <a:t>10.003/2010</a:t>
            </a:r>
          </a:p>
        </p:txBody>
      </p:sp>
      <p:pic>
        <p:nvPicPr>
          <p:cNvPr id="6" name="Gráfico 5" descr="Usuário">
            <a:extLst>
              <a:ext uri="{FF2B5EF4-FFF2-40B4-BE49-F238E27FC236}">
                <a16:creationId xmlns:a16="http://schemas.microsoft.com/office/drawing/2014/main" id="{E982F3C9-39EE-4968-8CAA-75412586D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64405" y="2452231"/>
            <a:ext cx="914400" cy="914400"/>
          </a:xfrm>
          <a:prstGeom prst="rect">
            <a:avLst/>
          </a:prstGeom>
        </p:spPr>
      </p:pic>
      <p:pic>
        <p:nvPicPr>
          <p:cNvPr id="37" name="Gráfico 36" descr="Usuário">
            <a:extLst>
              <a:ext uri="{FF2B5EF4-FFF2-40B4-BE49-F238E27FC236}">
                <a16:creationId xmlns:a16="http://schemas.microsoft.com/office/drawing/2014/main" id="{23D1D316-5013-4877-B2B8-B7A15D9F41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6521" y="789766"/>
            <a:ext cx="914400" cy="914400"/>
          </a:xfrm>
          <a:prstGeom prst="rect">
            <a:avLst/>
          </a:prstGeom>
        </p:spPr>
      </p:pic>
      <p:pic>
        <p:nvPicPr>
          <p:cNvPr id="11" name="Gráfico 10" descr="Tendência para baixo">
            <a:extLst>
              <a:ext uri="{FF2B5EF4-FFF2-40B4-BE49-F238E27FC236}">
                <a16:creationId xmlns:a16="http://schemas.microsoft.com/office/drawing/2014/main" id="{62044CE0-C22B-4EE9-A371-791B244323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04291" y="770078"/>
            <a:ext cx="914400" cy="914400"/>
          </a:xfrm>
          <a:prstGeom prst="rect">
            <a:avLst/>
          </a:prstGeom>
        </p:spPr>
      </p:pic>
      <p:pic>
        <p:nvPicPr>
          <p:cNvPr id="15" name="Gráfico 14" descr="Tendência para cima">
            <a:extLst>
              <a:ext uri="{FF2B5EF4-FFF2-40B4-BE49-F238E27FC236}">
                <a16:creationId xmlns:a16="http://schemas.microsoft.com/office/drawing/2014/main" id="{22342262-77B6-463B-82E2-41222732B0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11987" y="-85996"/>
            <a:ext cx="914400" cy="914400"/>
          </a:xfrm>
          <a:prstGeom prst="rect">
            <a:avLst/>
          </a:prstGeom>
        </p:spPr>
      </p:pic>
      <p:pic>
        <p:nvPicPr>
          <p:cNvPr id="17" name="Gráfico 16" descr="Dinheiro">
            <a:extLst>
              <a:ext uri="{FF2B5EF4-FFF2-40B4-BE49-F238E27FC236}">
                <a16:creationId xmlns:a16="http://schemas.microsoft.com/office/drawing/2014/main" id="{9E822429-5E09-484B-81A0-155CB1CD7F9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37997" y="926682"/>
            <a:ext cx="914400" cy="914400"/>
          </a:xfrm>
          <a:prstGeom prst="rect">
            <a:avLst/>
          </a:prstGeom>
        </p:spPr>
      </p:pic>
      <p:pic>
        <p:nvPicPr>
          <p:cNvPr id="46" name="Gráfico 45" descr="Dinheiro">
            <a:extLst>
              <a:ext uri="{FF2B5EF4-FFF2-40B4-BE49-F238E27FC236}">
                <a16:creationId xmlns:a16="http://schemas.microsoft.com/office/drawing/2014/main" id="{64726240-D6E8-4BE8-A85F-E282EF5436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96098" y="1620361"/>
            <a:ext cx="914400" cy="914400"/>
          </a:xfrm>
          <a:prstGeom prst="rect">
            <a:avLst/>
          </a:prstGeom>
        </p:spPr>
      </p:pic>
      <p:pic>
        <p:nvPicPr>
          <p:cNvPr id="54" name="Gráfico 53" descr="Dinheiro">
            <a:extLst>
              <a:ext uri="{FF2B5EF4-FFF2-40B4-BE49-F238E27FC236}">
                <a16:creationId xmlns:a16="http://schemas.microsoft.com/office/drawing/2014/main" id="{2F96506E-8ABE-4D64-A7D3-9AEDAA4849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17863" y="2258801"/>
            <a:ext cx="914400" cy="914400"/>
          </a:xfrm>
          <a:prstGeom prst="rect">
            <a:avLst/>
          </a:prstGeom>
        </p:spPr>
      </p:pic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748AC60C-F858-4AFF-ABDD-E4542939FE8C}"/>
              </a:ext>
            </a:extLst>
          </p:cNvPr>
          <p:cNvCxnSpPr/>
          <p:nvPr/>
        </p:nvCxnSpPr>
        <p:spPr>
          <a:xfrm flipH="1">
            <a:off x="7701566" y="3999930"/>
            <a:ext cx="103031" cy="2310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B3B5477-D1EA-458A-B57C-1A2C29C41A79}"/>
              </a:ext>
            </a:extLst>
          </p:cNvPr>
          <p:cNvSpPr txBox="1"/>
          <p:nvPr/>
        </p:nvSpPr>
        <p:spPr>
          <a:xfrm>
            <a:off x="7884758" y="4206791"/>
            <a:ext cx="95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Listar</a:t>
            </a:r>
          </a:p>
          <a:p>
            <a:r>
              <a:rPr lang="pt-BR" dirty="0" err="1"/>
              <a:t>Ppps</a:t>
            </a:r>
            <a:r>
              <a:rPr lang="pt-BR" dirty="0"/>
              <a:t>?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58389234-6356-4B0A-A14C-DD539D342EBF}"/>
              </a:ext>
            </a:extLst>
          </p:cNvPr>
          <p:cNvSpPr txBox="1"/>
          <p:nvPr/>
        </p:nvSpPr>
        <p:spPr>
          <a:xfrm>
            <a:off x="6335703" y="1107377"/>
            <a:ext cx="139878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pt-BR" dirty="0"/>
              <a:t>securitização</a:t>
            </a:r>
          </a:p>
        </p:txBody>
      </p:sp>
    </p:spTree>
    <p:extLst>
      <p:ext uri="{BB962C8B-B14F-4D97-AF65-F5344CB8AC3E}">
        <p14:creationId xmlns:p14="http://schemas.microsoft.com/office/powerpoint/2010/main" val="248252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tângulo 70">
            <a:extLst>
              <a:ext uri="{FF2B5EF4-FFF2-40B4-BE49-F238E27FC236}">
                <a16:creationId xmlns:a16="http://schemas.microsoft.com/office/drawing/2014/main" id="{73C17F52-A4FA-49E5-AC7B-8468CF5C208E}"/>
              </a:ext>
            </a:extLst>
          </p:cNvPr>
          <p:cNvSpPr/>
          <p:nvPr/>
        </p:nvSpPr>
        <p:spPr>
          <a:xfrm>
            <a:off x="9156879" y="0"/>
            <a:ext cx="2414771" cy="29280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Empresas das </a:t>
            </a:r>
            <a:r>
              <a:rPr lang="pt-BR" dirty="0" err="1"/>
              <a:t>PPPs</a:t>
            </a:r>
            <a:endParaRPr lang="pt-BR" dirty="0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46EC2035-C61C-4AE1-97F6-8DD7996F4DD6}"/>
              </a:ext>
            </a:extLst>
          </p:cNvPr>
          <p:cNvSpPr/>
          <p:nvPr/>
        </p:nvSpPr>
        <p:spPr>
          <a:xfrm>
            <a:off x="4148066" y="2083808"/>
            <a:ext cx="2479185" cy="162274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BTG Pactual</a:t>
            </a:r>
          </a:p>
          <a:p>
            <a:pPr algn="ctr"/>
            <a:r>
              <a:rPr lang="pt-BR" dirty="0"/>
              <a:t>(estruturar operação</a:t>
            </a:r>
          </a:p>
          <a:p>
            <a:pPr algn="ctr"/>
            <a:r>
              <a:rPr lang="pt-BR" dirty="0"/>
              <a:t>Financeira)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07A966B-8642-4BEE-9A1C-2FF837ED0829}"/>
              </a:ext>
            </a:extLst>
          </p:cNvPr>
          <p:cNvSpPr/>
          <p:nvPr/>
        </p:nvSpPr>
        <p:spPr>
          <a:xfrm>
            <a:off x="0" y="705767"/>
            <a:ext cx="862885" cy="213789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PBH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EE2ACB9-8B82-4562-BEA2-D0FFEA688D63}"/>
              </a:ext>
            </a:extLst>
          </p:cNvPr>
          <p:cNvSpPr/>
          <p:nvPr/>
        </p:nvSpPr>
        <p:spPr>
          <a:xfrm>
            <a:off x="4119093" y="705766"/>
            <a:ext cx="862885" cy="213789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PBH</a:t>
            </a:r>
          </a:p>
          <a:p>
            <a:pPr algn="ctr"/>
            <a:r>
              <a:rPr lang="pt-BR" dirty="0"/>
              <a:t>Ativos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50938F9-BF92-48AA-A70B-3BFB0B5AB365}"/>
              </a:ext>
            </a:extLst>
          </p:cNvPr>
          <p:cNvSpPr/>
          <p:nvPr/>
        </p:nvSpPr>
        <p:spPr>
          <a:xfrm>
            <a:off x="9678471" y="3213286"/>
            <a:ext cx="862885" cy="213789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Mercado Financeiro</a:t>
            </a:r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33C6E27B-E705-4C6E-BC7A-2BC4A136ED61}"/>
              </a:ext>
            </a:extLst>
          </p:cNvPr>
          <p:cNvCxnSpPr/>
          <p:nvPr/>
        </p:nvCxnSpPr>
        <p:spPr>
          <a:xfrm>
            <a:off x="862885" y="1323953"/>
            <a:ext cx="3256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C8F726D5-5315-440B-9BFC-7FCB4627B7E2}"/>
              </a:ext>
            </a:extLst>
          </p:cNvPr>
          <p:cNvSpPr/>
          <p:nvPr/>
        </p:nvSpPr>
        <p:spPr>
          <a:xfrm>
            <a:off x="1409163" y="1323941"/>
            <a:ext cx="2325710" cy="4250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Terrenos+ </a:t>
            </a:r>
            <a:r>
              <a:rPr lang="pt-BR" dirty="0" err="1"/>
              <a:t>copasa</a:t>
            </a:r>
            <a:r>
              <a:rPr lang="pt-BR" dirty="0"/>
              <a:t>+ 100mil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A232538-2F63-4E56-8A48-48723CE38637}"/>
              </a:ext>
            </a:extLst>
          </p:cNvPr>
          <p:cNvSpPr txBox="1"/>
          <p:nvPr/>
        </p:nvSpPr>
        <p:spPr>
          <a:xfrm>
            <a:off x="2071356" y="971862"/>
            <a:ext cx="880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Criação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69481C6E-AE53-4611-863E-67FBA1A4C7F9}"/>
              </a:ext>
            </a:extLst>
          </p:cNvPr>
          <p:cNvCxnSpPr/>
          <p:nvPr/>
        </p:nvCxnSpPr>
        <p:spPr>
          <a:xfrm>
            <a:off x="862885" y="2199716"/>
            <a:ext cx="3256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>
            <a:extLst>
              <a:ext uri="{FF2B5EF4-FFF2-40B4-BE49-F238E27FC236}">
                <a16:creationId xmlns:a16="http://schemas.microsoft.com/office/drawing/2014/main" id="{31FDC7ED-B560-40A3-A8AF-1C71BED4C9AA}"/>
              </a:ext>
            </a:extLst>
          </p:cNvPr>
          <p:cNvSpPr/>
          <p:nvPr/>
        </p:nvSpPr>
        <p:spPr>
          <a:xfrm>
            <a:off x="1666741" y="2238342"/>
            <a:ext cx="1648496" cy="373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Cessão da dívida </a:t>
            </a: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F1B0933A-D206-40E9-B15B-3B91558E1538}"/>
              </a:ext>
            </a:extLst>
          </p:cNvPr>
          <p:cNvCxnSpPr>
            <a:cxnSpLocks/>
          </p:cNvCxnSpPr>
          <p:nvPr/>
        </p:nvCxnSpPr>
        <p:spPr>
          <a:xfrm>
            <a:off x="4275786" y="2843659"/>
            <a:ext cx="0" cy="1844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CF484840-E33B-42D5-827F-19DC48884C96}"/>
              </a:ext>
            </a:extLst>
          </p:cNvPr>
          <p:cNvCxnSpPr/>
          <p:nvPr/>
        </p:nvCxnSpPr>
        <p:spPr>
          <a:xfrm>
            <a:off x="6033750" y="4374275"/>
            <a:ext cx="36447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ângulo 27">
            <a:extLst>
              <a:ext uri="{FF2B5EF4-FFF2-40B4-BE49-F238E27FC236}">
                <a16:creationId xmlns:a16="http://schemas.microsoft.com/office/drawing/2014/main" id="{D7B43BE3-2D25-4C86-B35C-FA5811BAC770}"/>
              </a:ext>
            </a:extLst>
          </p:cNvPr>
          <p:cNvSpPr/>
          <p:nvPr/>
        </p:nvSpPr>
        <p:spPr>
          <a:xfrm>
            <a:off x="4981978" y="4069724"/>
            <a:ext cx="1931832" cy="6181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Debenture de Garantia Real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4ABE4AE-DB38-4189-A6BE-9F63E45B4E79}"/>
              </a:ext>
            </a:extLst>
          </p:cNvPr>
          <p:cNvSpPr txBox="1"/>
          <p:nvPr/>
        </p:nvSpPr>
        <p:spPr>
          <a:xfrm>
            <a:off x="7114514" y="2654542"/>
            <a:ext cx="1642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Recursos captados no mercado financeiro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59FE7327-C4DF-4DA6-9F4E-10AA137C5E7E}"/>
              </a:ext>
            </a:extLst>
          </p:cNvPr>
          <p:cNvSpPr/>
          <p:nvPr/>
        </p:nvSpPr>
        <p:spPr>
          <a:xfrm>
            <a:off x="4945486" y="5625510"/>
            <a:ext cx="1968324" cy="3734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Debenture Subordinada</a:t>
            </a:r>
          </a:p>
        </p:txBody>
      </p:sp>
      <p:cxnSp>
        <p:nvCxnSpPr>
          <p:cNvPr id="39" name="Conector reto 38">
            <a:extLst>
              <a:ext uri="{FF2B5EF4-FFF2-40B4-BE49-F238E27FC236}">
                <a16:creationId xmlns:a16="http://schemas.microsoft.com/office/drawing/2014/main" id="{AD956D5F-CB38-4AAA-A2A4-EF45A452FF82}"/>
              </a:ext>
            </a:extLst>
          </p:cNvPr>
          <p:cNvCxnSpPr>
            <a:endCxn id="28" idx="1"/>
          </p:cNvCxnSpPr>
          <p:nvPr/>
        </p:nvCxnSpPr>
        <p:spPr>
          <a:xfrm>
            <a:off x="4275786" y="4378816"/>
            <a:ext cx="70619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>
            <a:extLst>
              <a:ext uri="{FF2B5EF4-FFF2-40B4-BE49-F238E27FC236}">
                <a16:creationId xmlns:a16="http://schemas.microsoft.com/office/drawing/2014/main" id="{4CA0C7F7-F4E0-40D0-A90A-A4BF2E1C1ED9}"/>
              </a:ext>
            </a:extLst>
          </p:cNvPr>
          <p:cNvCxnSpPr>
            <a:stCxn id="36" idx="1"/>
          </p:cNvCxnSpPr>
          <p:nvPr/>
        </p:nvCxnSpPr>
        <p:spPr>
          <a:xfrm flipH="1" flipV="1">
            <a:off x="4256470" y="5810930"/>
            <a:ext cx="689016" cy="1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to 42">
            <a:extLst>
              <a:ext uri="{FF2B5EF4-FFF2-40B4-BE49-F238E27FC236}">
                <a16:creationId xmlns:a16="http://schemas.microsoft.com/office/drawing/2014/main" id="{71FD3EA6-DED2-4AD8-912F-CCAA0DB41283}"/>
              </a:ext>
            </a:extLst>
          </p:cNvPr>
          <p:cNvCxnSpPr>
            <a:cxnSpLocks/>
          </p:cNvCxnSpPr>
          <p:nvPr/>
        </p:nvCxnSpPr>
        <p:spPr>
          <a:xfrm>
            <a:off x="4275786" y="4374275"/>
            <a:ext cx="0" cy="14366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to 44">
            <a:extLst>
              <a:ext uri="{FF2B5EF4-FFF2-40B4-BE49-F238E27FC236}">
                <a16:creationId xmlns:a16="http://schemas.microsoft.com/office/drawing/2014/main" id="{99D9037D-A77B-46E9-938F-02500C8C7D22}"/>
              </a:ext>
            </a:extLst>
          </p:cNvPr>
          <p:cNvCxnSpPr>
            <a:stCxn id="36" idx="3"/>
          </p:cNvCxnSpPr>
          <p:nvPr/>
        </p:nvCxnSpPr>
        <p:spPr>
          <a:xfrm flipV="1">
            <a:off x="6913810" y="5810930"/>
            <a:ext cx="813513" cy="1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>
            <a:extLst>
              <a:ext uri="{FF2B5EF4-FFF2-40B4-BE49-F238E27FC236}">
                <a16:creationId xmlns:a16="http://schemas.microsoft.com/office/drawing/2014/main" id="{E345884A-8976-42BF-8EA7-8F4A6376E7BE}"/>
              </a:ext>
            </a:extLst>
          </p:cNvPr>
          <p:cNvCxnSpPr>
            <a:cxnSpLocks/>
          </p:cNvCxnSpPr>
          <p:nvPr/>
        </p:nvCxnSpPr>
        <p:spPr>
          <a:xfrm>
            <a:off x="7727323" y="5810930"/>
            <a:ext cx="0" cy="4752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to 48">
            <a:extLst>
              <a:ext uri="{FF2B5EF4-FFF2-40B4-BE49-F238E27FC236}">
                <a16:creationId xmlns:a16="http://schemas.microsoft.com/office/drawing/2014/main" id="{C38282E5-59CA-4095-B407-7B3ED41B1F22}"/>
              </a:ext>
            </a:extLst>
          </p:cNvPr>
          <p:cNvCxnSpPr>
            <a:cxnSpLocks/>
          </p:cNvCxnSpPr>
          <p:nvPr/>
        </p:nvCxnSpPr>
        <p:spPr>
          <a:xfrm flipH="1" flipV="1">
            <a:off x="244699" y="6223066"/>
            <a:ext cx="7482625" cy="6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de Seta Reta 50">
            <a:extLst>
              <a:ext uri="{FF2B5EF4-FFF2-40B4-BE49-F238E27FC236}">
                <a16:creationId xmlns:a16="http://schemas.microsoft.com/office/drawing/2014/main" id="{99213C45-903D-452E-A840-9288ECBAD3B2}"/>
              </a:ext>
            </a:extLst>
          </p:cNvPr>
          <p:cNvCxnSpPr>
            <a:cxnSpLocks/>
          </p:cNvCxnSpPr>
          <p:nvPr/>
        </p:nvCxnSpPr>
        <p:spPr>
          <a:xfrm flipV="1">
            <a:off x="244699" y="2843660"/>
            <a:ext cx="0" cy="3379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C092BCE3-DFBE-4444-BE3C-00B419CD0EFB}"/>
              </a:ext>
            </a:extLst>
          </p:cNvPr>
          <p:cNvSpPr txBox="1"/>
          <p:nvPr/>
        </p:nvSpPr>
        <p:spPr>
          <a:xfrm>
            <a:off x="4600978" y="5081105"/>
            <a:ext cx="2704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Serve de garantia para a</a:t>
            </a:r>
          </a:p>
          <a:p>
            <a:r>
              <a:rPr lang="pt-BR" dirty="0"/>
              <a:t>Debenture de garantia real</a:t>
            </a:r>
          </a:p>
        </p:txBody>
      </p:sp>
      <p:cxnSp>
        <p:nvCxnSpPr>
          <p:cNvPr id="62" name="Conector de Seta Reta 61">
            <a:extLst>
              <a:ext uri="{FF2B5EF4-FFF2-40B4-BE49-F238E27FC236}">
                <a16:creationId xmlns:a16="http://schemas.microsoft.com/office/drawing/2014/main" id="{AD69C0C7-2499-4FDB-AA38-E45ADB70EC9D}"/>
              </a:ext>
            </a:extLst>
          </p:cNvPr>
          <p:cNvCxnSpPr>
            <a:stCxn id="53" idx="2"/>
            <a:endCxn id="28" idx="2"/>
          </p:cNvCxnSpPr>
          <p:nvPr/>
        </p:nvCxnSpPr>
        <p:spPr>
          <a:xfrm flipH="1" flipV="1">
            <a:off x="5947894" y="4687909"/>
            <a:ext cx="5346" cy="1039527"/>
          </a:xfrm>
          <a:prstGeom prst="straightConnector1">
            <a:avLst/>
          </a:prstGeom>
          <a:ln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2B4AF892-18C4-42DF-B9B7-24B8A61C711C}"/>
              </a:ext>
            </a:extLst>
          </p:cNvPr>
          <p:cNvSpPr txBox="1"/>
          <p:nvPr/>
        </p:nvSpPr>
        <p:spPr>
          <a:xfrm>
            <a:off x="244699" y="6048539"/>
            <a:ext cx="7353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Prefeitura compra debentures (das próprias dívidas) com baixa rentabilidade</a:t>
            </a:r>
          </a:p>
        </p:txBody>
      </p:sp>
      <p:cxnSp>
        <p:nvCxnSpPr>
          <p:cNvPr id="65" name="Conector de Seta Reta 64">
            <a:extLst>
              <a:ext uri="{FF2B5EF4-FFF2-40B4-BE49-F238E27FC236}">
                <a16:creationId xmlns:a16="http://schemas.microsoft.com/office/drawing/2014/main" id="{52DC44E3-8023-433E-819D-DFBFB0AA7F35}"/>
              </a:ext>
            </a:extLst>
          </p:cNvPr>
          <p:cNvCxnSpPr/>
          <p:nvPr/>
        </p:nvCxnSpPr>
        <p:spPr>
          <a:xfrm>
            <a:off x="862885" y="705766"/>
            <a:ext cx="3256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7890372D-E819-4641-98BC-A6D971D2C473}"/>
              </a:ext>
            </a:extLst>
          </p:cNvPr>
          <p:cNvSpPr txBox="1"/>
          <p:nvPr/>
        </p:nvSpPr>
        <p:spPr>
          <a:xfrm>
            <a:off x="364937" y="295716"/>
            <a:ext cx="4580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Ajudar a Prefeitura na gestão e criação de </a:t>
            </a:r>
            <a:r>
              <a:rPr lang="pt-BR" dirty="0" err="1"/>
              <a:t>PPPs</a:t>
            </a:r>
            <a:endParaRPr lang="pt-BR" dirty="0"/>
          </a:p>
        </p:txBody>
      </p:sp>
      <p:cxnSp>
        <p:nvCxnSpPr>
          <p:cNvPr id="68" name="Conector de Seta Reta 67">
            <a:extLst>
              <a:ext uri="{FF2B5EF4-FFF2-40B4-BE49-F238E27FC236}">
                <a16:creationId xmlns:a16="http://schemas.microsoft.com/office/drawing/2014/main" id="{0E815C4B-5FA9-4305-9306-920457DB090A}"/>
              </a:ext>
            </a:extLst>
          </p:cNvPr>
          <p:cNvCxnSpPr/>
          <p:nvPr/>
        </p:nvCxnSpPr>
        <p:spPr>
          <a:xfrm>
            <a:off x="4981978" y="798490"/>
            <a:ext cx="33120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EB9CD484-B009-4C5A-9477-2B6920498839}"/>
              </a:ext>
            </a:extLst>
          </p:cNvPr>
          <p:cNvSpPr txBox="1"/>
          <p:nvPr/>
        </p:nvSpPr>
        <p:spPr>
          <a:xfrm>
            <a:off x="5501395" y="471542"/>
            <a:ext cx="2096343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pt-BR" dirty="0"/>
              <a:t>Modelagem de </a:t>
            </a:r>
            <a:r>
              <a:rPr lang="pt-BR" dirty="0" err="1"/>
              <a:t>PPPs</a:t>
            </a:r>
            <a:endParaRPr lang="pt-BR" dirty="0"/>
          </a:p>
        </p:txBody>
      </p:sp>
      <p:sp>
        <p:nvSpPr>
          <p:cNvPr id="72" name="Retângulo 71">
            <a:extLst>
              <a:ext uri="{FF2B5EF4-FFF2-40B4-BE49-F238E27FC236}">
                <a16:creationId xmlns:a16="http://schemas.microsoft.com/office/drawing/2014/main" id="{353AE510-B23F-4809-922E-6A9EE5005C0D}"/>
              </a:ext>
            </a:extLst>
          </p:cNvPr>
          <p:cNvSpPr/>
          <p:nvPr/>
        </p:nvSpPr>
        <p:spPr>
          <a:xfrm>
            <a:off x="8397024" y="129508"/>
            <a:ext cx="1519710" cy="3813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Hospital</a:t>
            </a:r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3D06B74F-005B-4CAE-B042-A057F4529ACA}"/>
              </a:ext>
            </a:extLst>
          </p:cNvPr>
          <p:cNvSpPr/>
          <p:nvPr/>
        </p:nvSpPr>
        <p:spPr>
          <a:xfrm>
            <a:off x="8397024" y="633836"/>
            <a:ext cx="1519710" cy="3813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/>
              <a:t>Umeis</a:t>
            </a:r>
            <a:endParaRPr lang="pt-BR" dirty="0"/>
          </a:p>
        </p:txBody>
      </p:sp>
      <p:sp>
        <p:nvSpPr>
          <p:cNvPr id="74" name="Retângulo 73">
            <a:extLst>
              <a:ext uri="{FF2B5EF4-FFF2-40B4-BE49-F238E27FC236}">
                <a16:creationId xmlns:a16="http://schemas.microsoft.com/office/drawing/2014/main" id="{2A9BE8D0-F5BF-4870-8C2A-EB4FD771B65D}"/>
              </a:ext>
            </a:extLst>
          </p:cNvPr>
          <p:cNvSpPr/>
          <p:nvPr/>
        </p:nvSpPr>
        <p:spPr>
          <a:xfrm>
            <a:off x="8409364" y="1177391"/>
            <a:ext cx="1519710" cy="3813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Iluminação pública</a:t>
            </a:r>
          </a:p>
        </p:txBody>
      </p:sp>
      <p:sp>
        <p:nvSpPr>
          <p:cNvPr id="75" name="Retângulo 74">
            <a:extLst>
              <a:ext uri="{FF2B5EF4-FFF2-40B4-BE49-F238E27FC236}">
                <a16:creationId xmlns:a16="http://schemas.microsoft.com/office/drawing/2014/main" id="{E4F4D079-CB54-4E1E-B834-250020E0E9FB}"/>
              </a:ext>
            </a:extLst>
          </p:cNvPr>
          <p:cNvSpPr/>
          <p:nvPr/>
        </p:nvSpPr>
        <p:spPr>
          <a:xfrm>
            <a:off x="10109913" y="129508"/>
            <a:ext cx="1519710" cy="3813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Consórcio</a:t>
            </a:r>
          </a:p>
        </p:txBody>
      </p:sp>
      <p:sp>
        <p:nvSpPr>
          <p:cNvPr id="76" name="Retângulo 75">
            <a:extLst>
              <a:ext uri="{FF2B5EF4-FFF2-40B4-BE49-F238E27FC236}">
                <a16:creationId xmlns:a16="http://schemas.microsoft.com/office/drawing/2014/main" id="{A1FCE87B-FCE5-48E6-AD4D-1B7E05BC9337}"/>
              </a:ext>
            </a:extLst>
          </p:cNvPr>
          <p:cNvSpPr/>
          <p:nvPr/>
        </p:nvSpPr>
        <p:spPr>
          <a:xfrm>
            <a:off x="10080927" y="656208"/>
            <a:ext cx="1519710" cy="3813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Odebrecht</a:t>
            </a:r>
          </a:p>
        </p:txBody>
      </p:sp>
      <p:sp>
        <p:nvSpPr>
          <p:cNvPr id="77" name="Retângulo 76">
            <a:extLst>
              <a:ext uri="{FF2B5EF4-FFF2-40B4-BE49-F238E27FC236}">
                <a16:creationId xmlns:a16="http://schemas.microsoft.com/office/drawing/2014/main" id="{082C4156-4357-475B-8F69-B086B38BFC23}"/>
              </a:ext>
            </a:extLst>
          </p:cNvPr>
          <p:cNvSpPr/>
          <p:nvPr/>
        </p:nvSpPr>
        <p:spPr>
          <a:xfrm>
            <a:off x="11637638" y="644704"/>
            <a:ext cx="1519710" cy="38139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/>
              <a:t>Leemann</a:t>
            </a:r>
            <a:endParaRPr lang="pt-BR" dirty="0"/>
          </a:p>
        </p:txBody>
      </p:sp>
      <p:sp>
        <p:nvSpPr>
          <p:cNvPr id="78" name="Retângulo 77">
            <a:extLst>
              <a:ext uri="{FF2B5EF4-FFF2-40B4-BE49-F238E27FC236}">
                <a16:creationId xmlns:a16="http://schemas.microsoft.com/office/drawing/2014/main" id="{F82D0A1D-D51C-46F6-AA61-0F725AF163D1}"/>
              </a:ext>
            </a:extLst>
          </p:cNvPr>
          <p:cNvSpPr/>
          <p:nvPr/>
        </p:nvSpPr>
        <p:spPr>
          <a:xfrm>
            <a:off x="620349" y="4374275"/>
            <a:ext cx="1596959" cy="3136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Securitização</a:t>
            </a:r>
          </a:p>
        </p:txBody>
      </p:sp>
      <p:sp>
        <p:nvSpPr>
          <p:cNvPr id="79" name="Retângulo 78">
            <a:extLst>
              <a:ext uri="{FF2B5EF4-FFF2-40B4-BE49-F238E27FC236}">
                <a16:creationId xmlns:a16="http://schemas.microsoft.com/office/drawing/2014/main" id="{EEEA7C49-58F8-4118-972A-F19BF417171D}"/>
              </a:ext>
            </a:extLst>
          </p:cNvPr>
          <p:cNvSpPr/>
          <p:nvPr/>
        </p:nvSpPr>
        <p:spPr>
          <a:xfrm>
            <a:off x="653625" y="4872012"/>
            <a:ext cx="1596959" cy="31363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/>
              <a:t>PPPs</a:t>
            </a:r>
            <a:endParaRPr lang="pt-BR" dirty="0"/>
          </a:p>
        </p:txBody>
      </p:sp>
      <p:sp>
        <p:nvSpPr>
          <p:cNvPr id="80" name="Retângulo 79">
            <a:extLst>
              <a:ext uri="{FF2B5EF4-FFF2-40B4-BE49-F238E27FC236}">
                <a16:creationId xmlns:a16="http://schemas.microsoft.com/office/drawing/2014/main" id="{7CBEB204-373B-4CC2-B506-3B847C0815F5}"/>
              </a:ext>
            </a:extLst>
          </p:cNvPr>
          <p:cNvSpPr/>
          <p:nvPr/>
        </p:nvSpPr>
        <p:spPr>
          <a:xfrm>
            <a:off x="653624" y="3942495"/>
            <a:ext cx="1596959" cy="3136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Criação</a:t>
            </a:r>
          </a:p>
        </p:txBody>
      </p:sp>
      <p:cxnSp>
        <p:nvCxnSpPr>
          <p:cNvPr id="82" name="Conector reto 81">
            <a:extLst>
              <a:ext uri="{FF2B5EF4-FFF2-40B4-BE49-F238E27FC236}">
                <a16:creationId xmlns:a16="http://schemas.microsoft.com/office/drawing/2014/main" id="{286BB866-BC89-458C-A599-024365D85A97}"/>
              </a:ext>
            </a:extLst>
          </p:cNvPr>
          <p:cNvCxnSpPr>
            <a:cxnSpLocks/>
          </p:cNvCxnSpPr>
          <p:nvPr/>
        </p:nvCxnSpPr>
        <p:spPr>
          <a:xfrm flipH="1">
            <a:off x="4628882" y="3429000"/>
            <a:ext cx="504958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C5C05DB0-A8E5-4D07-B616-6A6675ADA79C}"/>
              </a:ext>
            </a:extLst>
          </p:cNvPr>
          <p:cNvSpPr txBox="1"/>
          <p:nvPr/>
        </p:nvSpPr>
        <p:spPr>
          <a:xfrm>
            <a:off x="7792751" y="4148182"/>
            <a:ext cx="17524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Investidores compram as debentures com alta rentabilidade</a:t>
            </a:r>
          </a:p>
        </p:txBody>
      </p:sp>
      <p:cxnSp>
        <p:nvCxnSpPr>
          <p:cNvPr id="89" name="Conector de Seta Reta 88">
            <a:extLst>
              <a:ext uri="{FF2B5EF4-FFF2-40B4-BE49-F238E27FC236}">
                <a16:creationId xmlns:a16="http://schemas.microsoft.com/office/drawing/2014/main" id="{634A64F5-0F5A-454B-BB46-1A53B11BB93A}"/>
              </a:ext>
            </a:extLst>
          </p:cNvPr>
          <p:cNvCxnSpPr/>
          <p:nvPr/>
        </p:nvCxnSpPr>
        <p:spPr>
          <a:xfrm flipV="1">
            <a:off x="4628882" y="2843659"/>
            <a:ext cx="0" cy="58534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to 92">
            <a:extLst>
              <a:ext uri="{FF2B5EF4-FFF2-40B4-BE49-F238E27FC236}">
                <a16:creationId xmlns:a16="http://schemas.microsoft.com/office/drawing/2014/main" id="{01C9CE22-CF26-4E52-BE20-BCA7211AC8F6}"/>
              </a:ext>
            </a:extLst>
          </p:cNvPr>
          <p:cNvCxnSpPr/>
          <p:nvPr/>
        </p:nvCxnSpPr>
        <p:spPr>
          <a:xfrm>
            <a:off x="4119093" y="2199716"/>
            <a:ext cx="1566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de Seta Reta 94">
            <a:extLst>
              <a:ext uri="{FF2B5EF4-FFF2-40B4-BE49-F238E27FC236}">
                <a16:creationId xmlns:a16="http://schemas.microsoft.com/office/drawing/2014/main" id="{DEE72098-7DBA-4395-AFB5-C548EAF47649}"/>
              </a:ext>
            </a:extLst>
          </p:cNvPr>
          <p:cNvCxnSpPr/>
          <p:nvPr/>
        </p:nvCxnSpPr>
        <p:spPr>
          <a:xfrm>
            <a:off x="4275786" y="2238342"/>
            <a:ext cx="0" cy="656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to 96">
            <a:extLst>
              <a:ext uri="{FF2B5EF4-FFF2-40B4-BE49-F238E27FC236}">
                <a16:creationId xmlns:a16="http://schemas.microsoft.com/office/drawing/2014/main" id="{FBED75D8-3AF3-4D72-80F7-92FBD347B606}"/>
              </a:ext>
            </a:extLst>
          </p:cNvPr>
          <p:cNvCxnSpPr/>
          <p:nvPr/>
        </p:nvCxnSpPr>
        <p:spPr>
          <a:xfrm flipV="1">
            <a:off x="4626736" y="2704563"/>
            <a:ext cx="0" cy="13909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de Seta Reta 98">
            <a:extLst>
              <a:ext uri="{FF2B5EF4-FFF2-40B4-BE49-F238E27FC236}">
                <a16:creationId xmlns:a16="http://schemas.microsoft.com/office/drawing/2014/main" id="{BE397DDC-4E86-4898-A529-D12B1666BCC1}"/>
              </a:ext>
            </a:extLst>
          </p:cNvPr>
          <p:cNvCxnSpPr/>
          <p:nvPr/>
        </p:nvCxnSpPr>
        <p:spPr>
          <a:xfrm flipH="1">
            <a:off x="862885" y="2704565"/>
            <a:ext cx="373809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410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9D85A-F0FB-43A5-9E7F-017BA8B51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Glossário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A58AB8-83FA-495A-BE6F-91566B4E8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dirty="0"/>
              <a:t>Debentures: É a emissão de um ‘papel’ que prescreve uma dívida do seu gerador com um ‘comprador’, chamado de debenturista que adianta a quantidade de dinheiro corresponde à compra de debenture e recebe dividendos e juros desse empréstimo</a:t>
            </a:r>
          </a:p>
          <a:p>
            <a:pPr lvl="1"/>
            <a:r>
              <a:rPr lang="pt-BR" dirty="0"/>
              <a:t>Subordinada Esse tio de debenture fica sujeita ao capital da empresa e não tem qualquer privilégio para  seu pagamento.</a:t>
            </a:r>
          </a:p>
          <a:p>
            <a:pPr lvl="1"/>
            <a:r>
              <a:rPr lang="pt-BR" dirty="0"/>
              <a:t>Garantia real: Esse tipo de debenture é atrativa porque estabelece, pelo contrato, garantias reais para o pagamento dos dividendos e juros para os investidores</a:t>
            </a:r>
          </a:p>
          <a:p>
            <a:pPr lvl="1"/>
            <a:endParaRPr lang="pt-BR" dirty="0"/>
          </a:p>
          <a:p>
            <a:r>
              <a:rPr lang="pt-BR" dirty="0"/>
              <a:t>Créditos tributários e não-tributários do município: Crédito tributário são a prestação, em dinheiro, que o </a:t>
            </a:r>
            <a:r>
              <a:rPr lang="pt-BR" dirty="0" err="1"/>
              <a:t>municípi</a:t>
            </a:r>
            <a:r>
              <a:rPr lang="pt-BR" dirty="0"/>
              <a:t> tem o direito de exigir de seus cidadãos, como o IPTU. Créditos não-tributários são aqueles que não são cobrados como tributos, mas por exemplo, a cobrança de multas.</a:t>
            </a:r>
          </a:p>
          <a:p>
            <a:endParaRPr lang="pt-BR" dirty="0"/>
          </a:p>
          <a:p>
            <a:r>
              <a:rPr lang="pt-BR" dirty="0"/>
              <a:t>Securitização: é uma prática financeira </a:t>
            </a:r>
            <a:r>
              <a:rPr lang="pt-BR" dirty="0" err="1"/>
              <a:t>emq</a:t>
            </a:r>
            <a:r>
              <a:rPr lang="pt-BR" dirty="0"/>
              <a:t> eu se agrupa um tanto de dívidas – no caso, dívidas à receber de créditos tributários do município, como IPTU – e converte em um título para ser </a:t>
            </a:r>
            <a:r>
              <a:rPr lang="pt-BR" dirty="0" err="1"/>
              <a:t>ser</a:t>
            </a:r>
            <a:r>
              <a:rPr lang="pt-BR" dirty="0"/>
              <a:t> vendida para investidores. É uma forma de captação de recurso usada por empresas no mundo, mas por determinação do Tribunal União de Contas, essa atividade feita com créditos tributários é inconstitucional (ver acórdão TCU)</a:t>
            </a:r>
          </a:p>
          <a:p>
            <a:endParaRPr lang="pt-BR" dirty="0"/>
          </a:p>
          <a:p>
            <a:r>
              <a:rPr lang="pt-BR" dirty="0"/>
              <a:t>Integralização de capital é a subscrição de dinheiro, recursos e outros bens para formar o capital de uma empresa para que possa funcionar.</a:t>
            </a:r>
          </a:p>
          <a:p>
            <a:endParaRPr lang="pt-BR" dirty="0"/>
          </a:p>
          <a:p>
            <a:r>
              <a:rPr lang="pt-BR" dirty="0"/>
              <a:t>Mandataria: Permite agir não só por conta, mas em nome do mandante, atuando como seu representante e, portanto, pode assinar no seu lugar.</a:t>
            </a:r>
          </a:p>
          <a:p>
            <a:endParaRPr lang="pt-BR" dirty="0"/>
          </a:p>
          <a:p>
            <a:r>
              <a:rPr lang="pt-BR" dirty="0"/>
              <a:t>Operação de crédito: levantamento de empréstimos com objetivo de financiar suas atividades</a:t>
            </a:r>
          </a:p>
          <a:p>
            <a:endParaRPr lang="pt-BR" dirty="0"/>
          </a:p>
          <a:p>
            <a:r>
              <a:rPr lang="pt-BR" dirty="0"/>
              <a:t>PPP contrato pelo qual o </a:t>
            </a:r>
            <a:r>
              <a:rPr lang="pt-BR" dirty="0">
                <a:hlinkClick r:id="rId2" tooltip="Empresa"/>
              </a:rPr>
              <a:t>parceiro privado</a:t>
            </a:r>
            <a:r>
              <a:rPr lang="pt-BR" dirty="0"/>
              <a:t> assume o compromisso de disponibilizar à </a:t>
            </a:r>
            <a:r>
              <a:rPr lang="pt-BR" dirty="0">
                <a:hlinkClick r:id="rId3" tooltip="Administração pública"/>
              </a:rPr>
              <a:t>administração pública</a:t>
            </a:r>
            <a:r>
              <a:rPr lang="pt-BR" dirty="0"/>
              <a:t> ou à comunidade  um serviço </a:t>
            </a:r>
          </a:p>
          <a:p>
            <a:endParaRPr lang="pt-BR" dirty="0"/>
          </a:p>
          <a:p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9884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459</Words>
  <Application>Microsoft Office PowerPoint</Application>
  <PresentationFormat>Widescreen</PresentationFormat>
  <Paragraphs>77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Glossário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Canettieri</dc:creator>
  <cp:lastModifiedBy>Thiago Canettieri</cp:lastModifiedBy>
  <cp:revision>15</cp:revision>
  <dcterms:created xsi:type="dcterms:W3CDTF">2017-06-29T12:37:31Z</dcterms:created>
  <dcterms:modified xsi:type="dcterms:W3CDTF">2018-03-19T19:44:10Z</dcterms:modified>
</cp:coreProperties>
</file>