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70" r:id="rId1"/>
  </p:sldMasterIdLst>
  <p:notesMasterIdLst>
    <p:notesMasterId r:id="rId40"/>
  </p:notesMasterIdLst>
  <p:handoutMasterIdLst>
    <p:handoutMasterId r:id="rId41"/>
  </p:handoutMasterIdLst>
  <p:sldIdLst>
    <p:sldId id="1170" r:id="rId2"/>
    <p:sldId id="1133" r:id="rId3"/>
    <p:sldId id="1134" r:id="rId4"/>
    <p:sldId id="1119" r:id="rId5"/>
    <p:sldId id="1132" r:id="rId6"/>
    <p:sldId id="1131" r:id="rId7"/>
    <p:sldId id="1137" r:id="rId8"/>
    <p:sldId id="1136" r:id="rId9"/>
    <p:sldId id="1138" r:id="rId10"/>
    <p:sldId id="1140" r:id="rId11"/>
    <p:sldId id="1141" r:id="rId12"/>
    <p:sldId id="1143" r:id="rId13"/>
    <p:sldId id="1144" r:id="rId14"/>
    <p:sldId id="1145" r:id="rId15"/>
    <p:sldId id="1172" r:id="rId16"/>
    <p:sldId id="1153" r:id="rId17"/>
    <p:sldId id="1177" r:id="rId18"/>
    <p:sldId id="1199" r:id="rId19"/>
    <p:sldId id="1193" r:id="rId20"/>
    <p:sldId id="1194" r:id="rId21"/>
    <p:sldId id="1195" r:id="rId22"/>
    <p:sldId id="1196" r:id="rId23"/>
    <p:sldId id="1173" r:id="rId24"/>
    <p:sldId id="1174" r:id="rId25"/>
    <p:sldId id="1175" r:id="rId26"/>
    <p:sldId id="1181" r:id="rId27"/>
    <p:sldId id="1180" r:id="rId28"/>
    <p:sldId id="1183" r:id="rId29"/>
    <p:sldId id="1155" r:id="rId30"/>
    <p:sldId id="1157" r:id="rId31"/>
    <p:sldId id="1198" r:id="rId32"/>
    <p:sldId id="1197" r:id="rId33"/>
    <p:sldId id="1187" r:id="rId34"/>
    <p:sldId id="1169" r:id="rId35"/>
    <p:sldId id="1189" r:id="rId36"/>
    <p:sldId id="1190" r:id="rId37"/>
    <p:sldId id="1188" r:id="rId38"/>
    <p:sldId id="1171" r:id="rId39"/>
  </p:sldIdLst>
  <p:sldSz cx="9906000" cy="6858000" type="A4"/>
  <p:notesSz cx="6858000" cy="9710738"/>
  <p:defaultTextStyle>
    <a:defPPr>
      <a:defRPr lang="en-US"/>
    </a:defPPr>
    <a:lvl1pPr algn="l" rtl="0" fontAlgn="base">
      <a:spcBef>
        <a:spcPct val="0"/>
      </a:spcBef>
      <a:spcAft>
        <a:spcPct val="0"/>
      </a:spcAft>
      <a:defRPr sz="2400" b="1" kern="1200">
        <a:solidFill>
          <a:srgbClr val="FF0000"/>
        </a:solidFill>
        <a:latin typeface="Times New Roman" pitchFamily="18" charset="0"/>
        <a:ea typeface="MS PGothic" pitchFamily="34" charset="-128"/>
        <a:cs typeface="+mn-cs"/>
      </a:defRPr>
    </a:lvl1pPr>
    <a:lvl2pPr marL="457200" algn="l" rtl="0" fontAlgn="base">
      <a:spcBef>
        <a:spcPct val="0"/>
      </a:spcBef>
      <a:spcAft>
        <a:spcPct val="0"/>
      </a:spcAft>
      <a:defRPr sz="2400" b="1" kern="1200">
        <a:solidFill>
          <a:srgbClr val="FF0000"/>
        </a:solidFill>
        <a:latin typeface="Times New Roman" pitchFamily="18" charset="0"/>
        <a:ea typeface="MS PGothic" pitchFamily="34" charset="-128"/>
        <a:cs typeface="+mn-cs"/>
      </a:defRPr>
    </a:lvl2pPr>
    <a:lvl3pPr marL="914400" algn="l" rtl="0" fontAlgn="base">
      <a:spcBef>
        <a:spcPct val="0"/>
      </a:spcBef>
      <a:spcAft>
        <a:spcPct val="0"/>
      </a:spcAft>
      <a:defRPr sz="2400" b="1" kern="1200">
        <a:solidFill>
          <a:srgbClr val="FF0000"/>
        </a:solidFill>
        <a:latin typeface="Times New Roman" pitchFamily="18" charset="0"/>
        <a:ea typeface="MS PGothic" pitchFamily="34" charset="-128"/>
        <a:cs typeface="+mn-cs"/>
      </a:defRPr>
    </a:lvl3pPr>
    <a:lvl4pPr marL="1371600" algn="l" rtl="0" fontAlgn="base">
      <a:spcBef>
        <a:spcPct val="0"/>
      </a:spcBef>
      <a:spcAft>
        <a:spcPct val="0"/>
      </a:spcAft>
      <a:defRPr sz="2400" b="1" kern="1200">
        <a:solidFill>
          <a:srgbClr val="FF0000"/>
        </a:solidFill>
        <a:latin typeface="Times New Roman" pitchFamily="18" charset="0"/>
        <a:ea typeface="MS PGothic" pitchFamily="34" charset="-128"/>
        <a:cs typeface="+mn-cs"/>
      </a:defRPr>
    </a:lvl4pPr>
    <a:lvl5pPr marL="1828800" algn="l" rtl="0" fontAlgn="base">
      <a:spcBef>
        <a:spcPct val="0"/>
      </a:spcBef>
      <a:spcAft>
        <a:spcPct val="0"/>
      </a:spcAft>
      <a:defRPr sz="2400" b="1" kern="1200">
        <a:solidFill>
          <a:srgbClr val="FF0000"/>
        </a:solidFill>
        <a:latin typeface="Times New Roman" pitchFamily="18" charset="0"/>
        <a:ea typeface="MS PGothic" pitchFamily="34" charset="-128"/>
        <a:cs typeface="+mn-cs"/>
      </a:defRPr>
    </a:lvl5pPr>
    <a:lvl6pPr marL="2286000" algn="l" defTabSz="914400" rtl="0" eaLnBrk="1" latinLnBrk="0" hangingPunct="1">
      <a:defRPr sz="2400" b="1" kern="1200">
        <a:solidFill>
          <a:srgbClr val="FF0000"/>
        </a:solidFill>
        <a:latin typeface="Times New Roman" pitchFamily="18" charset="0"/>
        <a:ea typeface="MS PGothic" pitchFamily="34" charset="-128"/>
        <a:cs typeface="+mn-cs"/>
      </a:defRPr>
    </a:lvl6pPr>
    <a:lvl7pPr marL="2743200" algn="l" defTabSz="914400" rtl="0" eaLnBrk="1" latinLnBrk="0" hangingPunct="1">
      <a:defRPr sz="2400" b="1" kern="1200">
        <a:solidFill>
          <a:srgbClr val="FF0000"/>
        </a:solidFill>
        <a:latin typeface="Times New Roman" pitchFamily="18" charset="0"/>
        <a:ea typeface="MS PGothic" pitchFamily="34" charset="-128"/>
        <a:cs typeface="+mn-cs"/>
      </a:defRPr>
    </a:lvl7pPr>
    <a:lvl8pPr marL="3200400" algn="l" defTabSz="914400" rtl="0" eaLnBrk="1" latinLnBrk="0" hangingPunct="1">
      <a:defRPr sz="2400" b="1" kern="1200">
        <a:solidFill>
          <a:srgbClr val="FF0000"/>
        </a:solidFill>
        <a:latin typeface="Times New Roman" pitchFamily="18" charset="0"/>
        <a:ea typeface="MS PGothic" pitchFamily="34" charset="-128"/>
        <a:cs typeface="+mn-cs"/>
      </a:defRPr>
    </a:lvl8pPr>
    <a:lvl9pPr marL="3657600" algn="l" defTabSz="914400" rtl="0" eaLnBrk="1" latinLnBrk="0" hangingPunct="1">
      <a:defRPr sz="2400" b="1" kern="1200">
        <a:solidFill>
          <a:srgbClr val="FF0000"/>
        </a:solidFill>
        <a:latin typeface="Times New Roman" pitchFamily="18" charset="0"/>
        <a:ea typeface="MS PGothic" pitchFamily="34" charset="-128"/>
        <a:cs typeface="+mn-cs"/>
      </a:defRPr>
    </a:lvl9pPr>
  </p:defaultTextStyle>
  <p:extLst>
    <p:ext uri="{521415D9-36F7-43E2-AB2F-B90AF26B5E84}">
      <p14:sectionLst xmlns:p14="http://schemas.microsoft.com/office/powerpoint/2010/main">
        <p14:section name="Sección predeterminada" id="{360D3AEB-985B-7C46-AA18-28A3C82E6421}">
          <p14:sldIdLst>
            <p14:sldId id="1170"/>
            <p14:sldId id="1133"/>
            <p14:sldId id="1134"/>
            <p14:sldId id="1119"/>
            <p14:sldId id="1132"/>
            <p14:sldId id="1131"/>
            <p14:sldId id="1137"/>
            <p14:sldId id="1136"/>
            <p14:sldId id="1138"/>
            <p14:sldId id="1140"/>
            <p14:sldId id="1141"/>
            <p14:sldId id="1143"/>
            <p14:sldId id="1144"/>
            <p14:sldId id="1145"/>
            <p14:sldId id="1172"/>
            <p14:sldId id="1153"/>
            <p14:sldId id="1177"/>
            <p14:sldId id="1199"/>
            <p14:sldId id="1193"/>
            <p14:sldId id="1194"/>
            <p14:sldId id="1195"/>
            <p14:sldId id="1196"/>
            <p14:sldId id="1173"/>
            <p14:sldId id="1174"/>
            <p14:sldId id="1175"/>
            <p14:sldId id="1181"/>
            <p14:sldId id="1180"/>
            <p14:sldId id="1183"/>
            <p14:sldId id="1155"/>
            <p14:sldId id="1157"/>
            <p14:sldId id="1198"/>
            <p14:sldId id="1197"/>
            <p14:sldId id="1187"/>
            <p14:sldId id="1169"/>
            <p14:sldId id="1189"/>
            <p14:sldId id="1190"/>
            <p14:sldId id="1188"/>
            <p14:sldId id="1171"/>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Eulalia Alvarenga de Azevedo Meir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00"/>
    <a:srgbClr val="92D050"/>
    <a:srgbClr val="CC0000"/>
    <a:srgbClr val="334F15"/>
    <a:srgbClr val="FFFF00"/>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Estilo Médio 1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Estilo Médio 1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46F890A9-2807-4EBB-B81D-B2AA78EC7F39}" styleName="Estilo Escuro 2 - Ênfase 5/Ênfas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DA37D80-6434-44D0-A028-1B22A696006F}" styleName="Estilo Claro 3 - Ênfas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Estilo Médio 4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845" autoAdjust="0"/>
  </p:normalViewPr>
  <p:slideViewPr>
    <p:cSldViewPr>
      <p:cViewPr>
        <p:scale>
          <a:sx n="100" d="100"/>
          <a:sy n="100" d="100"/>
        </p:scale>
        <p:origin x="-656" y="856"/>
      </p:cViewPr>
      <p:guideLst>
        <p:guide orient="horz" pos="2544"/>
        <p:guide pos="3120"/>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864" y="1038"/>
      </p:cViewPr>
      <p:guideLst>
        <p:guide orient="horz" pos="3059"/>
        <p:guide pos="2160"/>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commentAuthors" Target="commentAuthors.xml"/><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0213" cy="485775"/>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lvl1pPr algn="l"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dirty="0"/>
          </a:p>
        </p:txBody>
      </p:sp>
      <p:sp>
        <p:nvSpPr>
          <p:cNvPr id="66563" name="Rectangle 3"/>
          <p:cNvSpPr>
            <a:spLocks noGrp="1" noChangeArrowheads="1"/>
          </p:cNvSpPr>
          <p:nvPr>
            <p:ph type="dt" sz="quarter" idx="1"/>
          </p:nvPr>
        </p:nvSpPr>
        <p:spPr bwMode="auto">
          <a:xfrm>
            <a:off x="3887788" y="0"/>
            <a:ext cx="2970212" cy="485775"/>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lvl1pPr algn="r"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dirty="0"/>
          </a:p>
        </p:txBody>
      </p:sp>
      <p:sp>
        <p:nvSpPr>
          <p:cNvPr id="66564" name="Rectangle 4"/>
          <p:cNvSpPr>
            <a:spLocks noGrp="1" noChangeArrowheads="1"/>
          </p:cNvSpPr>
          <p:nvPr>
            <p:ph type="ftr" sz="quarter" idx="2"/>
          </p:nvPr>
        </p:nvSpPr>
        <p:spPr bwMode="auto">
          <a:xfrm>
            <a:off x="0" y="9224963"/>
            <a:ext cx="2970213" cy="485775"/>
          </a:xfrm>
          <a:prstGeom prst="rect">
            <a:avLst/>
          </a:prstGeom>
          <a:noFill/>
          <a:ln w="12700" cap="sq">
            <a:noFill/>
            <a:miter lim="800000"/>
            <a:headEnd type="none" w="sm" len="sm"/>
            <a:tailEnd type="none" w="sm" len="sm"/>
          </a:ln>
          <a:effectLst/>
        </p:spPr>
        <p:txBody>
          <a:bodyPr vert="horz" wrap="square" lIns="94348" tIns="47174" rIns="94348" bIns="47174" numCol="1" anchor="b" anchorCtr="0" compatLnSpc="1">
            <a:prstTxWarp prst="textNoShape">
              <a:avLst/>
            </a:prstTxWarp>
          </a:bodyPr>
          <a:lstStyle>
            <a:lvl1pPr algn="l"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dirty="0"/>
          </a:p>
        </p:txBody>
      </p:sp>
      <p:sp>
        <p:nvSpPr>
          <p:cNvPr id="66565" name="Rectangle 5"/>
          <p:cNvSpPr>
            <a:spLocks noGrp="1" noChangeArrowheads="1"/>
          </p:cNvSpPr>
          <p:nvPr>
            <p:ph type="sldNum" sz="quarter" idx="3"/>
          </p:nvPr>
        </p:nvSpPr>
        <p:spPr bwMode="auto">
          <a:xfrm>
            <a:off x="3887788" y="9224963"/>
            <a:ext cx="2970212" cy="485775"/>
          </a:xfrm>
          <a:prstGeom prst="rect">
            <a:avLst/>
          </a:prstGeom>
          <a:noFill/>
          <a:ln w="12700" cap="sq">
            <a:noFill/>
            <a:miter lim="800000"/>
            <a:headEnd type="none" w="sm" len="sm"/>
            <a:tailEnd type="none" w="sm" len="sm"/>
          </a:ln>
          <a:effectLst/>
        </p:spPr>
        <p:txBody>
          <a:bodyPr vert="horz" wrap="square" lIns="94348" tIns="47174" rIns="94348" bIns="47174" numCol="1" anchor="b" anchorCtr="0" compatLnSpc="1">
            <a:prstTxWarp prst="textNoShape">
              <a:avLst/>
            </a:prstTxWarp>
          </a:bodyPr>
          <a:lstStyle>
            <a:lvl1pPr algn="r" defTabSz="942975" eaLnBrk="0" hangingPunct="0">
              <a:defRPr sz="1200" b="0" smtClean="0">
                <a:solidFill>
                  <a:schemeClr val="tx1"/>
                </a:solidFill>
              </a:defRPr>
            </a:lvl1pPr>
          </a:lstStyle>
          <a:p>
            <a:pPr>
              <a:defRPr/>
            </a:pPr>
            <a:fld id="{ACFF1856-368E-4B06-9637-7C5329FCFF9A}" type="slidenum">
              <a:rPr lang="pt-BR"/>
              <a:pPr>
                <a:defRPr/>
              </a:pPr>
              <a:t>‹Nr.›</a:t>
            </a:fld>
            <a:endParaRPr lang="pt-BR" dirty="0"/>
          </a:p>
        </p:txBody>
      </p:sp>
    </p:spTree>
    <p:extLst>
      <p:ext uri="{BB962C8B-B14F-4D97-AF65-F5344CB8AC3E}">
        <p14:creationId xmlns:p14="http://schemas.microsoft.com/office/powerpoint/2010/main" val="21720489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0213" cy="485775"/>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lvl1pPr algn="l"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dirty="0"/>
          </a:p>
        </p:txBody>
      </p:sp>
      <p:sp>
        <p:nvSpPr>
          <p:cNvPr id="65539" name="Rectangle 3"/>
          <p:cNvSpPr>
            <a:spLocks noGrp="1" noChangeArrowheads="1"/>
          </p:cNvSpPr>
          <p:nvPr>
            <p:ph type="dt" idx="1"/>
          </p:nvPr>
        </p:nvSpPr>
        <p:spPr bwMode="auto">
          <a:xfrm>
            <a:off x="3887788" y="0"/>
            <a:ext cx="2970212" cy="485775"/>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lvl1pPr algn="r"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dirty="0"/>
          </a:p>
        </p:txBody>
      </p:sp>
      <p:sp>
        <p:nvSpPr>
          <p:cNvPr id="27652" name="Rectangle 4"/>
          <p:cNvSpPr>
            <a:spLocks noGrp="1" noRot="1" noChangeAspect="1" noChangeArrowheads="1" noTextEdit="1"/>
          </p:cNvSpPr>
          <p:nvPr>
            <p:ph type="sldImg" idx="2"/>
          </p:nvPr>
        </p:nvSpPr>
        <p:spPr bwMode="auto">
          <a:xfrm>
            <a:off x="800100" y="728663"/>
            <a:ext cx="5257800" cy="3641725"/>
          </a:xfrm>
          <a:prstGeom prst="rect">
            <a:avLst/>
          </a:prstGeom>
          <a:noFill/>
          <a:ln w="9525">
            <a:solidFill>
              <a:srgbClr val="000000"/>
            </a:solidFill>
            <a:miter lim="800000"/>
            <a:headEnd/>
            <a:tailEnd/>
          </a:ln>
        </p:spPr>
      </p:sp>
      <p:sp>
        <p:nvSpPr>
          <p:cNvPr id="65541" name="Rectangle 5"/>
          <p:cNvSpPr>
            <a:spLocks noGrp="1" noChangeArrowheads="1"/>
          </p:cNvSpPr>
          <p:nvPr>
            <p:ph type="body" sz="quarter" idx="3"/>
          </p:nvPr>
        </p:nvSpPr>
        <p:spPr bwMode="auto">
          <a:xfrm>
            <a:off x="914400" y="4611688"/>
            <a:ext cx="5029200" cy="4370387"/>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5542" name="Rectangle 6"/>
          <p:cNvSpPr>
            <a:spLocks noGrp="1" noChangeArrowheads="1"/>
          </p:cNvSpPr>
          <p:nvPr>
            <p:ph type="ftr" sz="quarter" idx="4"/>
          </p:nvPr>
        </p:nvSpPr>
        <p:spPr bwMode="auto">
          <a:xfrm>
            <a:off x="0" y="9224963"/>
            <a:ext cx="2970213" cy="485775"/>
          </a:xfrm>
          <a:prstGeom prst="rect">
            <a:avLst/>
          </a:prstGeom>
          <a:noFill/>
          <a:ln w="12700" cap="sq">
            <a:noFill/>
            <a:miter lim="800000"/>
            <a:headEnd type="none" w="sm" len="sm"/>
            <a:tailEnd type="none" w="sm" len="sm"/>
          </a:ln>
          <a:effectLst/>
        </p:spPr>
        <p:txBody>
          <a:bodyPr vert="horz" wrap="square" lIns="94348" tIns="47174" rIns="94348" bIns="47174" numCol="1" anchor="b" anchorCtr="0" compatLnSpc="1">
            <a:prstTxWarp prst="textNoShape">
              <a:avLst/>
            </a:prstTxWarp>
          </a:bodyPr>
          <a:lstStyle>
            <a:lvl1pPr algn="l"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dirty="0"/>
          </a:p>
        </p:txBody>
      </p:sp>
      <p:sp>
        <p:nvSpPr>
          <p:cNvPr id="65543" name="Rectangle 7"/>
          <p:cNvSpPr>
            <a:spLocks noGrp="1" noChangeArrowheads="1"/>
          </p:cNvSpPr>
          <p:nvPr>
            <p:ph type="sldNum" sz="quarter" idx="5"/>
          </p:nvPr>
        </p:nvSpPr>
        <p:spPr bwMode="auto">
          <a:xfrm>
            <a:off x="3887788" y="9224963"/>
            <a:ext cx="2970212" cy="485775"/>
          </a:xfrm>
          <a:prstGeom prst="rect">
            <a:avLst/>
          </a:prstGeom>
          <a:noFill/>
          <a:ln w="12700" cap="sq">
            <a:noFill/>
            <a:miter lim="800000"/>
            <a:headEnd type="none" w="sm" len="sm"/>
            <a:tailEnd type="none" w="sm" len="sm"/>
          </a:ln>
          <a:effectLst/>
        </p:spPr>
        <p:txBody>
          <a:bodyPr vert="horz" wrap="square" lIns="94348" tIns="47174" rIns="94348" bIns="47174" numCol="1" anchor="b" anchorCtr="0" compatLnSpc="1">
            <a:prstTxWarp prst="textNoShape">
              <a:avLst/>
            </a:prstTxWarp>
          </a:bodyPr>
          <a:lstStyle>
            <a:lvl1pPr algn="r" defTabSz="942975" eaLnBrk="0" hangingPunct="0">
              <a:defRPr sz="1200" b="0" smtClean="0">
                <a:solidFill>
                  <a:schemeClr val="tx1"/>
                </a:solidFill>
              </a:defRPr>
            </a:lvl1pPr>
          </a:lstStyle>
          <a:p>
            <a:pPr>
              <a:defRPr/>
            </a:pPr>
            <a:fld id="{CAA34206-76AA-41CE-BCA0-8DB2F4DAEF70}" type="slidenum">
              <a:rPr lang="pt-BR"/>
              <a:pPr>
                <a:defRPr/>
              </a:pPr>
              <a:t>‹Nr.›</a:t>
            </a:fld>
            <a:endParaRPr lang="pt-BR" dirty="0"/>
          </a:p>
        </p:txBody>
      </p:sp>
    </p:spTree>
    <p:extLst>
      <p:ext uri="{BB962C8B-B14F-4D97-AF65-F5344CB8AC3E}">
        <p14:creationId xmlns:p14="http://schemas.microsoft.com/office/powerpoint/2010/main" val="224339987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AA34206-76AA-41CE-BCA0-8DB2F4DAEF70}" type="slidenum">
              <a:rPr lang="pt-BR" smtClean="0"/>
              <a:pPr>
                <a:defRPr/>
              </a:pPr>
              <a:t>1</a:t>
            </a:fld>
            <a:endParaRPr lang="pt-BR" dirty="0"/>
          </a:p>
        </p:txBody>
      </p:sp>
    </p:spTree>
    <p:extLst>
      <p:ext uri="{BB962C8B-B14F-4D97-AF65-F5344CB8AC3E}">
        <p14:creationId xmlns:p14="http://schemas.microsoft.com/office/powerpoint/2010/main" val="865638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AA34206-76AA-41CE-BCA0-8DB2F4DAEF70}" type="slidenum">
              <a:rPr lang="pt-BR" smtClean="0"/>
              <a:pPr>
                <a:defRPr/>
              </a:pPr>
              <a:t>2</a:t>
            </a:fld>
            <a:endParaRPr lang="pt-BR" dirty="0"/>
          </a:p>
        </p:txBody>
      </p:sp>
    </p:spTree>
    <p:extLst>
      <p:ext uri="{BB962C8B-B14F-4D97-AF65-F5344CB8AC3E}">
        <p14:creationId xmlns:p14="http://schemas.microsoft.com/office/powerpoint/2010/main" val="3214851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dirty="0">
                <a:solidFill>
                  <a:schemeClr val="tx1"/>
                </a:solidFill>
              </a:rPr>
              <a:t>Suspensão pagamento encargos aos rentistas (Bonos Global 2012 e 2030) desde novembro/2008</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 Proposta soberana de recompra do restante da dívida por no máximo 30% de seu valor nominal</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The Economist (23/04/2009):   </a:t>
            </a:r>
            <a:r>
              <a:rPr lang="pt-BR" sz="1200" i="1" dirty="0">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ESTA É A PROVA DA VIABILIDADE POLÍTICA DA AUDITORIA DA DÍVIDA </a:t>
            </a:r>
            <a:endParaRPr lang="pt-BR" sz="1200"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ENQUANTO ISSO, O GOVERNO BRASILEIRO RECOMPRA TÍTULOS DA DÍVIDA EXTERNA A 130% DO VALOR DE FACE, EM MÉDIA</a:t>
            </a:r>
          </a:p>
          <a:p>
            <a:pPr algn="ctr" eaLnBrk="0" hangingPunct="0">
              <a:spcBef>
                <a:spcPct val="50000"/>
              </a:spcBef>
            </a:pPr>
            <a:endParaRPr lang="pt-BR" sz="1200" i="1" dirty="0">
              <a:solidFill>
                <a:schemeClr val="tx1"/>
              </a:solidFill>
            </a:endParaRPr>
          </a:p>
          <a:p>
            <a:pPr algn="ctr" eaLnBrk="0" hangingPunct="0">
              <a:spcBef>
                <a:spcPct val="50000"/>
              </a:spcBef>
            </a:pPr>
            <a:r>
              <a:rPr lang="pt-BR" sz="1200" dirty="0">
                <a:solidFill>
                  <a:schemeClr val="tx1"/>
                </a:solidFill>
              </a:rPr>
              <a:t> </a:t>
            </a:r>
          </a:p>
          <a:p>
            <a:pPr algn="ctr" eaLnBrk="0" hangingPunct="0">
              <a:spcBef>
                <a:spcPct val="50000"/>
              </a:spcBef>
            </a:pPr>
            <a:endParaRPr lang="pt-BR" sz="1200" dirty="0"/>
          </a:p>
        </p:txBody>
      </p:sp>
    </p:spTree>
    <p:extLst>
      <p:ext uri="{BB962C8B-B14F-4D97-AF65-F5344CB8AC3E}">
        <p14:creationId xmlns:p14="http://schemas.microsoft.com/office/powerpoint/2010/main" val="2123868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AA34206-76AA-41CE-BCA0-8DB2F4DAEF70}" type="slidenum">
              <a:rPr lang="pt-BR" smtClean="0"/>
              <a:pPr>
                <a:defRPr/>
              </a:pPr>
              <a:t>28</a:t>
            </a:fld>
            <a:endParaRPr lang="pt-BR" dirty="0"/>
          </a:p>
        </p:txBody>
      </p:sp>
    </p:spTree>
    <p:extLst>
      <p:ext uri="{BB962C8B-B14F-4D97-AF65-F5344CB8AC3E}">
        <p14:creationId xmlns:p14="http://schemas.microsoft.com/office/powerpoint/2010/main" val="3004804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438847" y="1295401"/>
            <a:ext cx="7028307"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433165" y="1524000"/>
            <a:ext cx="7039671"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 para editar título</a:t>
            </a:r>
            <a:endParaRPr/>
          </a:p>
        </p:txBody>
      </p:sp>
      <p:sp>
        <p:nvSpPr>
          <p:cNvPr id="3" name="Subtitle 2"/>
          <p:cNvSpPr>
            <a:spLocks noGrp="1"/>
          </p:cNvSpPr>
          <p:nvPr>
            <p:ph type="subTitle" idx="1"/>
          </p:nvPr>
        </p:nvSpPr>
        <p:spPr>
          <a:xfrm>
            <a:off x="1433165" y="3299013"/>
            <a:ext cx="7039672"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Haga clic para modificar el estilo de subtítulo del patrón</a:t>
            </a:r>
            <a:endParaRPr dirty="0"/>
          </a:p>
        </p:txBody>
      </p:sp>
      <p:sp>
        <p:nvSpPr>
          <p:cNvPr id="4" name="Date Placeholder 3"/>
          <p:cNvSpPr>
            <a:spLocks noGrp="1"/>
          </p:cNvSpPr>
          <p:nvPr>
            <p:ph type="dt" sz="half" idx="10"/>
          </p:nvPr>
        </p:nvSpPr>
        <p:spPr/>
        <p:txBody>
          <a:bodyPr/>
          <a:lstStyle/>
          <a:p>
            <a:fld id="{4B7276F9-8DC0-3740-80E3-A1F50C6770C5}" type="datetime1">
              <a:rPr lang="pt-BR" smtClean="0"/>
              <a:t>14/06/16</a:t>
            </a:fld>
            <a:endParaRPr lang="es-ES" dirty="0"/>
          </a:p>
        </p:txBody>
      </p:sp>
      <p:sp>
        <p:nvSpPr>
          <p:cNvPr id="5" name="Footer Placeholder 4"/>
          <p:cNvSpPr>
            <a:spLocks noGrp="1"/>
          </p:cNvSpPr>
          <p:nvPr>
            <p:ph type="ftr" sz="quarter" idx="11"/>
          </p:nvPr>
        </p:nvSpPr>
        <p:spPr/>
        <p:txBody>
          <a:bodyPr/>
          <a:lstStyle/>
          <a:p>
            <a:r>
              <a:rPr lang="es-ES" dirty="0" smtClean="0"/>
              <a:t>Eulália Alvarenga</a:t>
            </a:r>
            <a:endParaRPr lang="es-ES" dirty="0"/>
          </a:p>
        </p:txBody>
      </p:sp>
      <p:sp>
        <p:nvSpPr>
          <p:cNvPr id="6" name="Slide Number Placeholder 5"/>
          <p:cNvSpPr>
            <a:spLocks noGrp="1"/>
          </p:cNvSpPr>
          <p:nvPr>
            <p:ph type="sldNum" sz="quarter" idx="12"/>
          </p:nvPr>
        </p:nvSpPr>
        <p:spPr/>
        <p:txBody>
          <a:bodyPr/>
          <a:lstStyle/>
          <a:p>
            <a:fld id="{EF1B5F87-A344-9449-8638-0B81B6E4969B}" type="slidenum">
              <a:rPr lang="es-ES" smtClean="0"/>
              <a:t>‹Nr.›</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77848" y="611872"/>
            <a:ext cx="4419507" cy="1162050"/>
          </a:xfrm>
        </p:spPr>
        <p:txBody>
          <a:bodyPr anchor="b"/>
          <a:lstStyle>
            <a:lvl1pPr algn="ctr">
              <a:defRPr sz="3600" b="0"/>
            </a:lvl1pPr>
          </a:lstStyle>
          <a:p>
            <a:r>
              <a:rPr lang="en-US" smtClean="0"/>
              <a:t>Clic para editar título</a:t>
            </a:r>
            <a:endParaRPr/>
          </a:p>
        </p:txBody>
      </p:sp>
      <p:sp>
        <p:nvSpPr>
          <p:cNvPr id="4" name="Text Placeholder 3"/>
          <p:cNvSpPr>
            <a:spLocks noGrp="1"/>
          </p:cNvSpPr>
          <p:nvPr>
            <p:ph type="body" sz="half" idx="2"/>
          </p:nvPr>
        </p:nvSpPr>
        <p:spPr>
          <a:xfrm>
            <a:off x="577848" y="1787856"/>
            <a:ext cx="4419507"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Haga clic para modificar el estilo de texto del patrón</a:t>
            </a:r>
          </a:p>
        </p:txBody>
      </p:sp>
      <p:sp>
        <p:nvSpPr>
          <p:cNvPr id="5" name="Date Placeholder 4"/>
          <p:cNvSpPr>
            <a:spLocks noGrp="1"/>
          </p:cNvSpPr>
          <p:nvPr>
            <p:ph type="dt" sz="half" idx="10"/>
          </p:nvPr>
        </p:nvSpPr>
        <p:spPr/>
        <p:txBody>
          <a:bodyPr/>
          <a:lstStyle/>
          <a:p>
            <a:fld id="{EE057598-B677-E149-A412-5103A33951CA}" type="datetime1">
              <a:rPr lang="pt-BR" smtClean="0"/>
              <a:t>14/06/16</a:t>
            </a:fld>
            <a:endParaRPr lang="es-ES"/>
          </a:p>
        </p:txBody>
      </p:sp>
      <p:sp>
        <p:nvSpPr>
          <p:cNvPr id="6" name="Footer Placeholder 5"/>
          <p:cNvSpPr>
            <a:spLocks noGrp="1"/>
          </p:cNvSpPr>
          <p:nvPr>
            <p:ph type="ftr" sz="quarter" idx="11"/>
          </p:nvPr>
        </p:nvSpPr>
        <p:spPr/>
        <p:txBody>
          <a:bodyPr/>
          <a:lstStyle/>
          <a:p>
            <a:r>
              <a:rPr lang="es-ES" dirty="0" smtClean="0"/>
              <a:t>Eulália Alvarenga</a:t>
            </a:r>
            <a:endParaRPr lang="es-ES" dirty="0"/>
          </a:p>
        </p:txBody>
      </p:sp>
      <p:sp>
        <p:nvSpPr>
          <p:cNvPr id="7" name="Slide Number Placeholder 6"/>
          <p:cNvSpPr>
            <a:spLocks noGrp="1"/>
          </p:cNvSpPr>
          <p:nvPr>
            <p:ph type="sldNum" sz="quarter" idx="12"/>
          </p:nvPr>
        </p:nvSpPr>
        <p:spPr/>
        <p:txBody>
          <a:bodyPr/>
          <a:lstStyle/>
          <a:p>
            <a:fld id="{EF1B5F87-A344-9449-8638-0B81B6E4969B}" type="slidenum">
              <a:rPr lang="es-ES" smtClean="0"/>
              <a:t>‹Nr.›</a:t>
            </a:fld>
            <a:endParaRPr lang="es-ES"/>
          </a:p>
        </p:txBody>
      </p:sp>
      <p:sp>
        <p:nvSpPr>
          <p:cNvPr id="8" name="Picture Placeholder 2"/>
          <p:cNvSpPr>
            <a:spLocks noGrp="1"/>
          </p:cNvSpPr>
          <p:nvPr>
            <p:ph type="pic" idx="1"/>
          </p:nvPr>
        </p:nvSpPr>
        <p:spPr>
          <a:xfrm>
            <a:off x="5514835" y="359393"/>
            <a:ext cx="39624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Arrastre la imagen al marcador de posición o haga clic en el icono para agregar</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 para editar título</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dirty="0"/>
          </a:p>
        </p:txBody>
      </p:sp>
      <p:sp>
        <p:nvSpPr>
          <p:cNvPr id="4" name="Date Placeholder 3"/>
          <p:cNvSpPr>
            <a:spLocks noGrp="1"/>
          </p:cNvSpPr>
          <p:nvPr>
            <p:ph type="dt" sz="half" idx="10"/>
          </p:nvPr>
        </p:nvSpPr>
        <p:spPr/>
        <p:txBody>
          <a:bodyPr/>
          <a:lstStyle/>
          <a:p>
            <a:fld id="{B4ED8388-58D0-FF41-B535-AD13953132E8}" type="datetime1">
              <a:rPr lang="pt-BR" smtClean="0"/>
              <a:t>14/06/16</a:t>
            </a:fld>
            <a:endParaRPr lang="es-ES"/>
          </a:p>
        </p:txBody>
      </p:sp>
      <p:sp>
        <p:nvSpPr>
          <p:cNvPr id="5" name="Footer Placeholder 4"/>
          <p:cNvSpPr>
            <a:spLocks noGrp="1"/>
          </p:cNvSpPr>
          <p:nvPr>
            <p:ph type="ftr" sz="quarter" idx="11"/>
          </p:nvPr>
        </p:nvSpPr>
        <p:spPr/>
        <p:txBody>
          <a:bodyPr/>
          <a:lstStyle/>
          <a:p>
            <a:r>
              <a:rPr lang="es-ES" dirty="0" smtClean="0"/>
              <a:t>Eulália Alvarenga</a:t>
            </a:r>
            <a:endParaRPr lang="es-ES" dirty="0"/>
          </a:p>
        </p:txBody>
      </p:sp>
      <p:sp>
        <p:nvSpPr>
          <p:cNvPr id="6" name="Slide Number Placeholder 5"/>
          <p:cNvSpPr>
            <a:spLocks noGrp="1"/>
          </p:cNvSpPr>
          <p:nvPr>
            <p:ph type="sldNum" sz="quarter" idx="12"/>
          </p:nvPr>
        </p:nvSpPr>
        <p:spPr/>
        <p:txBody>
          <a:bodyPr/>
          <a:lstStyle/>
          <a:p>
            <a:fld id="{EF1B5F87-A344-9449-8638-0B81B6E4969B}" type="slidenum">
              <a:rPr lang="es-ES" smtClean="0"/>
              <a:t>‹Nr.›</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3941" y="368301"/>
            <a:ext cx="1651000" cy="5575300"/>
          </a:xfrm>
        </p:spPr>
        <p:txBody>
          <a:bodyPr vert="eaVert"/>
          <a:lstStyle/>
          <a:p>
            <a:r>
              <a:rPr lang="en-US" smtClean="0"/>
              <a:t>Clic para editar título</a:t>
            </a:r>
            <a:endParaRPr/>
          </a:p>
        </p:txBody>
      </p:sp>
      <p:sp>
        <p:nvSpPr>
          <p:cNvPr id="3" name="Vertical Text Placeholder 2"/>
          <p:cNvSpPr>
            <a:spLocks noGrp="1"/>
          </p:cNvSpPr>
          <p:nvPr>
            <p:ph type="body" orient="vert" idx="1"/>
          </p:nvPr>
        </p:nvSpPr>
        <p:spPr>
          <a:xfrm>
            <a:off x="595047" y="368301"/>
            <a:ext cx="7247203" cy="5575300"/>
          </a:xfrm>
        </p:spPr>
        <p:txBody>
          <a:bodyPr vert="eaVert"/>
          <a:lstStyle>
            <a:lvl5pPr>
              <a:defRPr/>
            </a:lvl5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dirty="0"/>
          </a:p>
        </p:txBody>
      </p:sp>
      <p:sp>
        <p:nvSpPr>
          <p:cNvPr id="4" name="Date Placeholder 3"/>
          <p:cNvSpPr>
            <a:spLocks noGrp="1"/>
          </p:cNvSpPr>
          <p:nvPr>
            <p:ph type="dt" sz="half" idx="10"/>
          </p:nvPr>
        </p:nvSpPr>
        <p:spPr/>
        <p:txBody>
          <a:bodyPr/>
          <a:lstStyle/>
          <a:p>
            <a:fld id="{95DDC207-A7DE-3F4B-B9C0-BBE2A202D31C}" type="datetime1">
              <a:rPr lang="pt-BR" smtClean="0"/>
              <a:t>14/06/16</a:t>
            </a:fld>
            <a:endParaRPr lang="es-ES"/>
          </a:p>
        </p:txBody>
      </p:sp>
      <p:sp>
        <p:nvSpPr>
          <p:cNvPr id="5" name="Footer Placeholder 4"/>
          <p:cNvSpPr>
            <a:spLocks noGrp="1"/>
          </p:cNvSpPr>
          <p:nvPr>
            <p:ph type="ftr" sz="quarter" idx="11"/>
          </p:nvPr>
        </p:nvSpPr>
        <p:spPr/>
        <p:txBody>
          <a:bodyPr/>
          <a:lstStyle/>
          <a:p>
            <a:r>
              <a:rPr lang="es-ES" dirty="0" smtClean="0"/>
              <a:t>Eulália Alvarenga</a:t>
            </a:r>
            <a:endParaRPr lang="es-ES" dirty="0"/>
          </a:p>
        </p:txBody>
      </p:sp>
      <p:sp>
        <p:nvSpPr>
          <p:cNvPr id="6" name="Slide Number Placeholder 5"/>
          <p:cNvSpPr>
            <a:spLocks noGrp="1"/>
          </p:cNvSpPr>
          <p:nvPr>
            <p:ph type="sldNum" sz="quarter" idx="12"/>
          </p:nvPr>
        </p:nvSpPr>
        <p:spPr/>
        <p:txBody>
          <a:bodyPr/>
          <a:lstStyle/>
          <a:p>
            <a:fld id="{EF1B5F87-A344-9449-8638-0B81B6E4969B}" type="slidenum">
              <a:rPr lang="es-ES" smtClean="0"/>
              <a:t>‹Nr.›</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 para editar título</a:t>
            </a:r>
            <a:endParaRPr/>
          </a:p>
        </p:txBody>
      </p:sp>
      <p:sp>
        <p:nvSpPr>
          <p:cNvPr id="3" name="Content Placeholder 2"/>
          <p:cNvSpPr>
            <a:spLocks noGrp="1"/>
          </p:cNvSpPr>
          <p:nvPr>
            <p:ph idx="1"/>
          </p:nvPr>
        </p:nvSpPr>
        <p:spPr/>
        <p:txBody>
          <a:bodyPr/>
          <a:lstStyle>
            <a:lvl5pPr>
              <a:defRPr/>
            </a:lvl5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dirty="0"/>
          </a:p>
        </p:txBody>
      </p:sp>
      <p:sp>
        <p:nvSpPr>
          <p:cNvPr id="4" name="Date Placeholder 3"/>
          <p:cNvSpPr>
            <a:spLocks noGrp="1"/>
          </p:cNvSpPr>
          <p:nvPr>
            <p:ph type="dt" sz="half" idx="10"/>
          </p:nvPr>
        </p:nvSpPr>
        <p:spPr/>
        <p:txBody>
          <a:bodyPr/>
          <a:lstStyle/>
          <a:p>
            <a:fld id="{D4BA8578-120E-CF46-B62D-A6E53F32DC41}" type="datetime1">
              <a:rPr lang="pt-BR" smtClean="0"/>
              <a:t>14/06/16</a:t>
            </a:fld>
            <a:endParaRPr lang="es-ES" dirty="0"/>
          </a:p>
        </p:txBody>
      </p:sp>
      <p:sp>
        <p:nvSpPr>
          <p:cNvPr id="5" name="Footer Placeholder 4"/>
          <p:cNvSpPr>
            <a:spLocks noGrp="1"/>
          </p:cNvSpPr>
          <p:nvPr>
            <p:ph type="ftr" sz="quarter" idx="11"/>
          </p:nvPr>
        </p:nvSpPr>
        <p:spPr/>
        <p:txBody>
          <a:bodyPr/>
          <a:lstStyle/>
          <a:p>
            <a:r>
              <a:rPr lang="es-ES" dirty="0" smtClean="0"/>
              <a:t>Eulália Alvarenga</a:t>
            </a:r>
            <a:endParaRPr lang="es-ES" dirty="0"/>
          </a:p>
        </p:txBody>
      </p:sp>
      <p:sp>
        <p:nvSpPr>
          <p:cNvPr id="6" name="Slide Number Placeholder 5"/>
          <p:cNvSpPr>
            <a:spLocks noGrp="1"/>
          </p:cNvSpPr>
          <p:nvPr>
            <p:ph type="sldNum" sz="quarter" idx="12"/>
          </p:nvPr>
        </p:nvSpPr>
        <p:spPr/>
        <p:txBody>
          <a:bodyPr/>
          <a:lstStyle/>
          <a:p>
            <a:fld id="{EF1B5F87-A344-9449-8638-0B81B6E4969B}" type="slidenum">
              <a:rPr lang="es-ES" smtClean="0"/>
              <a:t>‹Nr.›</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de título con imagen">
    <p:spTree>
      <p:nvGrpSpPr>
        <p:cNvPr id="1" name=""/>
        <p:cNvGrpSpPr/>
        <p:nvPr/>
      </p:nvGrpSpPr>
      <p:grpSpPr>
        <a:xfrm>
          <a:off x="0" y="0"/>
          <a:ext cx="0" cy="0"/>
          <a:chOff x="0" y="0"/>
          <a:chExt cx="0" cy="0"/>
        </a:xfrm>
      </p:grpSpPr>
      <p:sp>
        <p:nvSpPr>
          <p:cNvPr id="2" name="Title 1"/>
          <p:cNvSpPr>
            <a:spLocks noGrp="1"/>
          </p:cNvSpPr>
          <p:nvPr>
            <p:ph type="ctrTitle"/>
          </p:nvPr>
        </p:nvSpPr>
        <p:spPr>
          <a:xfrm>
            <a:off x="393834" y="3352802"/>
            <a:ext cx="9118335" cy="1470025"/>
          </a:xfrm>
        </p:spPr>
        <p:txBody>
          <a:bodyPr/>
          <a:lstStyle/>
          <a:p>
            <a:r>
              <a:rPr lang="en-US" smtClean="0"/>
              <a:t>Clic para editar título</a:t>
            </a:r>
            <a:endParaRPr dirty="0"/>
          </a:p>
        </p:txBody>
      </p:sp>
      <p:sp>
        <p:nvSpPr>
          <p:cNvPr id="3" name="Subtitle 2"/>
          <p:cNvSpPr>
            <a:spLocks noGrp="1"/>
          </p:cNvSpPr>
          <p:nvPr>
            <p:ph type="subTitle" idx="1"/>
          </p:nvPr>
        </p:nvSpPr>
        <p:spPr>
          <a:xfrm>
            <a:off x="393834" y="4771030"/>
            <a:ext cx="911833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Haga clic para modificar el estilo de subtítulo del patrón</a:t>
            </a:r>
            <a:endParaRPr dirty="0"/>
          </a:p>
        </p:txBody>
      </p:sp>
      <p:sp>
        <p:nvSpPr>
          <p:cNvPr id="4" name="Date Placeholder 3"/>
          <p:cNvSpPr>
            <a:spLocks noGrp="1"/>
          </p:cNvSpPr>
          <p:nvPr>
            <p:ph type="dt" sz="half" idx="10"/>
          </p:nvPr>
        </p:nvSpPr>
        <p:spPr/>
        <p:txBody>
          <a:bodyPr/>
          <a:lstStyle/>
          <a:p>
            <a:fld id="{9710412B-E361-DC41-A394-FF4329CB5FA0}" type="datetime1">
              <a:rPr lang="pt-BR" smtClean="0"/>
              <a:t>14/06/16</a:t>
            </a:fld>
            <a:endParaRPr lang="es-ES" dirty="0"/>
          </a:p>
        </p:txBody>
      </p:sp>
      <p:sp>
        <p:nvSpPr>
          <p:cNvPr id="5" name="Footer Placeholder 4"/>
          <p:cNvSpPr>
            <a:spLocks noGrp="1"/>
          </p:cNvSpPr>
          <p:nvPr>
            <p:ph type="ftr" sz="quarter" idx="11"/>
          </p:nvPr>
        </p:nvSpPr>
        <p:spPr/>
        <p:txBody>
          <a:bodyPr/>
          <a:lstStyle/>
          <a:p>
            <a:r>
              <a:rPr lang="es-ES" dirty="0" smtClean="0"/>
              <a:t>Eulália Alvarenga</a:t>
            </a:r>
            <a:endParaRPr lang="es-ES" dirty="0"/>
          </a:p>
        </p:txBody>
      </p:sp>
      <p:sp>
        <p:nvSpPr>
          <p:cNvPr id="6" name="Slide Number Placeholder 5"/>
          <p:cNvSpPr>
            <a:spLocks noGrp="1"/>
          </p:cNvSpPr>
          <p:nvPr>
            <p:ph type="sldNum" sz="quarter" idx="12"/>
          </p:nvPr>
        </p:nvSpPr>
        <p:spPr/>
        <p:txBody>
          <a:bodyPr/>
          <a:lstStyle/>
          <a:p>
            <a:fld id="{EF1B5F87-A344-9449-8638-0B81B6E4969B}" type="slidenum">
              <a:rPr lang="es-ES" smtClean="0"/>
              <a:t>‹Nr.›</a:t>
            </a:fld>
            <a:endParaRPr lang="es-ES" dirty="0"/>
          </a:p>
        </p:txBody>
      </p:sp>
      <p:sp>
        <p:nvSpPr>
          <p:cNvPr id="9" name="Picture Placeholder 2"/>
          <p:cNvSpPr>
            <a:spLocks noGrp="1"/>
          </p:cNvSpPr>
          <p:nvPr>
            <p:ph type="pic" idx="13"/>
          </p:nvPr>
        </p:nvSpPr>
        <p:spPr>
          <a:xfrm>
            <a:off x="401895" y="363538"/>
            <a:ext cx="910221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smtClean="0"/>
              <a:t>Arrastre</a:t>
            </a:r>
            <a:r>
              <a:rPr lang="en-US" dirty="0" smtClean="0"/>
              <a:t> la </a:t>
            </a:r>
            <a:r>
              <a:rPr lang="en-US" dirty="0" err="1" smtClean="0"/>
              <a:t>imagen</a:t>
            </a:r>
            <a:r>
              <a:rPr lang="en-US" dirty="0" smtClean="0"/>
              <a:t> al </a:t>
            </a:r>
            <a:r>
              <a:rPr lang="en-US" dirty="0" err="1" smtClean="0"/>
              <a:t>marcador</a:t>
            </a:r>
            <a:r>
              <a:rPr lang="en-US" dirty="0" smtClean="0"/>
              <a:t> de </a:t>
            </a:r>
            <a:r>
              <a:rPr lang="en-US" dirty="0" err="1" smtClean="0"/>
              <a:t>posición</a:t>
            </a:r>
            <a:r>
              <a:rPr lang="en-US" dirty="0" smtClean="0"/>
              <a:t> o </a:t>
            </a:r>
            <a:r>
              <a:rPr lang="en-US" dirty="0" err="1" smtClean="0"/>
              <a:t>haga</a:t>
            </a:r>
            <a:r>
              <a:rPr lang="en-US" dirty="0" smtClean="0"/>
              <a:t> </a:t>
            </a:r>
            <a:r>
              <a:rPr lang="en-US" dirty="0" err="1" smtClean="0"/>
              <a:t>clic</a:t>
            </a:r>
            <a:r>
              <a:rPr lang="en-US" dirty="0" smtClean="0"/>
              <a:t> en el </a:t>
            </a:r>
            <a:r>
              <a:rPr lang="en-US" dirty="0" err="1" smtClean="0"/>
              <a:t>icono</a:t>
            </a:r>
            <a:r>
              <a:rPr lang="en-US" dirty="0" smtClean="0"/>
              <a:t> </a:t>
            </a:r>
            <a:r>
              <a:rPr lang="en-US" dirty="0" err="1" smtClean="0"/>
              <a:t>para</a:t>
            </a:r>
            <a:r>
              <a:rPr lang="en-US" dirty="0" smtClean="0"/>
              <a:t> </a:t>
            </a:r>
            <a:r>
              <a:rPr lang="en-US" dirty="0" err="1" smtClean="0"/>
              <a:t>agregar</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95049" y="2403145"/>
            <a:ext cx="8727943" cy="1362075"/>
          </a:xfrm>
        </p:spPr>
        <p:txBody>
          <a:bodyPr anchor="b" anchorCtr="0"/>
          <a:lstStyle>
            <a:lvl1pPr algn="ctr">
              <a:defRPr sz="4600" b="0" cap="none" baseline="0"/>
            </a:lvl1pPr>
          </a:lstStyle>
          <a:p>
            <a:r>
              <a:rPr lang="en-US" smtClean="0"/>
              <a:t>Clic para editar título</a:t>
            </a:r>
            <a:endParaRPr/>
          </a:p>
        </p:txBody>
      </p:sp>
      <p:sp>
        <p:nvSpPr>
          <p:cNvPr id="3" name="Text Placeholder 2"/>
          <p:cNvSpPr>
            <a:spLocks noGrp="1"/>
          </p:cNvSpPr>
          <p:nvPr>
            <p:ph type="body" idx="1"/>
          </p:nvPr>
        </p:nvSpPr>
        <p:spPr>
          <a:xfrm>
            <a:off x="595049" y="3736006"/>
            <a:ext cx="872794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Haga clic para modificar el estilo de texto del patrón</a:t>
            </a:r>
          </a:p>
        </p:txBody>
      </p:sp>
      <p:sp>
        <p:nvSpPr>
          <p:cNvPr id="4" name="Date Placeholder 3"/>
          <p:cNvSpPr>
            <a:spLocks noGrp="1"/>
          </p:cNvSpPr>
          <p:nvPr>
            <p:ph type="dt" sz="half" idx="10"/>
          </p:nvPr>
        </p:nvSpPr>
        <p:spPr/>
        <p:txBody>
          <a:bodyPr/>
          <a:lstStyle/>
          <a:p>
            <a:fld id="{DCA4977F-0827-DB49-A295-68F4D2E27FE0}" type="datetime1">
              <a:rPr lang="pt-BR" smtClean="0"/>
              <a:t>14/06/16</a:t>
            </a:fld>
            <a:endParaRPr lang="es-ES"/>
          </a:p>
        </p:txBody>
      </p:sp>
      <p:sp>
        <p:nvSpPr>
          <p:cNvPr id="5" name="Footer Placeholder 4"/>
          <p:cNvSpPr>
            <a:spLocks noGrp="1"/>
          </p:cNvSpPr>
          <p:nvPr>
            <p:ph type="ftr" sz="quarter" idx="11"/>
          </p:nvPr>
        </p:nvSpPr>
        <p:spPr/>
        <p:txBody>
          <a:bodyPr/>
          <a:lstStyle/>
          <a:p>
            <a:r>
              <a:rPr lang="es-ES" dirty="0" smtClean="0"/>
              <a:t>Eulália Alvarenga</a:t>
            </a:r>
            <a:endParaRPr lang="es-ES" dirty="0"/>
          </a:p>
        </p:txBody>
      </p:sp>
      <p:sp>
        <p:nvSpPr>
          <p:cNvPr id="6" name="Slide Number Placeholder 5"/>
          <p:cNvSpPr>
            <a:spLocks noGrp="1"/>
          </p:cNvSpPr>
          <p:nvPr>
            <p:ph type="sldNum" sz="quarter" idx="12"/>
          </p:nvPr>
        </p:nvSpPr>
        <p:spPr/>
        <p:txBody>
          <a:bodyPr/>
          <a:lstStyle/>
          <a:p>
            <a:fld id="{EF1B5F87-A344-9449-8638-0B81B6E4969B}" type="slidenum">
              <a:rPr lang="es-ES" smtClean="0"/>
              <a:t>‹Nr.›</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595048" y="107576"/>
            <a:ext cx="8712466" cy="1336956"/>
          </a:xfrm>
        </p:spPr>
        <p:txBody>
          <a:bodyPr/>
          <a:lstStyle/>
          <a:p>
            <a:r>
              <a:rPr lang="en-US" smtClean="0"/>
              <a:t>Clic para editar título</a:t>
            </a:r>
            <a:endParaRPr/>
          </a:p>
        </p:txBody>
      </p:sp>
      <p:sp>
        <p:nvSpPr>
          <p:cNvPr id="3" name="Content Placeholder 2"/>
          <p:cNvSpPr>
            <a:spLocks noGrp="1"/>
          </p:cNvSpPr>
          <p:nvPr>
            <p:ph sz="half" idx="1"/>
          </p:nvPr>
        </p:nvSpPr>
        <p:spPr>
          <a:xfrm>
            <a:off x="595048" y="1600201"/>
            <a:ext cx="416052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dirty="0"/>
          </a:p>
        </p:txBody>
      </p:sp>
      <p:sp>
        <p:nvSpPr>
          <p:cNvPr id="4" name="Content Placeholder 3"/>
          <p:cNvSpPr>
            <a:spLocks noGrp="1"/>
          </p:cNvSpPr>
          <p:nvPr>
            <p:ph sz="half" idx="2"/>
          </p:nvPr>
        </p:nvSpPr>
        <p:spPr>
          <a:xfrm>
            <a:off x="5146994" y="1600201"/>
            <a:ext cx="416052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dirty="0"/>
          </a:p>
        </p:txBody>
      </p:sp>
      <p:sp>
        <p:nvSpPr>
          <p:cNvPr id="5" name="Date Placeholder 4"/>
          <p:cNvSpPr>
            <a:spLocks noGrp="1"/>
          </p:cNvSpPr>
          <p:nvPr>
            <p:ph type="dt" sz="half" idx="10"/>
          </p:nvPr>
        </p:nvSpPr>
        <p:spPr/>
        <p:txBody>
          <a:bodyPr/>
          <a:lstStyle/>
          <a:p>
            <a:fld id="{13D215E7-5BD8-A048-B8BE-DE8C8AA0A375}" type="datetime1">
              <a:rPr lang="pt-BR" smtClean="0"/>
              <a:t>14/06/16</a:t>
            </a:fld>
            <a:endParaRPr lang="es-ES"/>
          </a:p>
        </p:txBody>
      </p:sp>
      <p:sp>
        <p:nvSpPr>
          <p:cNvPr id="6" name="Footer Placeholder 5"/>
          <p:cNvSpPr>
            <a:spLocks noGrp="1"/>
          </p:cNvSpPr>
          <p:nvPr>
            <p:ph type="ftr" sz="quarter" idx="11"/>
          </p:nvPr>
        </p:nvSpPr>
        <p:spPr/>
        <p:txBody>
          <a:bodyPr/>
          <a:lstStyle/>
          <a:p>
            <a:r>
              <a:rPr lang="es-ES" dirty="0" smtClean="0"/>
              <a:t>Eulália Alvarenga</a:t>
            </a:r>
            <a:endParaRPr lang="es-ES" dirty="0"/>
          </a:p>
        </p:txBody>
      </p:sp>
      <p:sp>
        <p:nvSpPr>
          <p:cNvPr id="7" name="Slide Number Placeholder 6"/>
          <p:cNvSpPr>
            <a:spLocks noGrp="1"/>
          </p:cNvSpPr>
          <p:nvPr>
            <p:ph type="sldNum" sz="quarter" idx="12"/>
          </p:nvPr>
        </p:nvSpPr>
        <p:spPr/>
        <p:txBody>
          <a:bodyPr/>
          <a:lstStyle/>
          <a:p>
            <a:fld id="{EF1B5F87-A344-9449-8638-0B81B6E4969B}" type="slidenum">
              <a:rPr lang="es-ES" smtClean="0"/>
              <a:t>‹Nr.›</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95047" y="107576"/>
            <a:ext cx="8712466" cy="1336956"/>
          </a:xfrm>
        </p:spPr>
        <p:txBody>
          <a:bodyPr/>
          <a:lstStyle>
            <a:lvl1pPr>
              <a:defRPr/>
            </a:lvl1pPr>
          </a:lstStyle>
          <a:p>
            <a:r>
              <a:rPr lang="en-US" smtClean="0"/>
              <a:t>Clic para editar título</a:t>
            </a:r>
            <a:endParaRPr/>
          </a:p>
        </p:txBody>
      </p:sp>
      <p:sp>
        <p:nvSpPr>
          <p:cNvPr id="3" name="Text Placeholder 2"/>
          <p:cNvSpPr>
            <a:spLocks noGrp="1"/>
          </p:cNvSpPr>
          <p:nvPr>
            <p:ph type="body" idx="1"/>
          </p:nvPr>
        </p:nvSpPr>
        <p:spPr>
          <a:xfrm>
            <a:off x="595047" y="1453225"/>
            <a:ext cx="416052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Haga clic para modificar el estilo de texto del patrón</a:t>
            </a:r>
          </a:p>
        </p:txBody>
      </p:sp>
      <p:sp>
        <p:nvSpPr>
          <p:cNvPr id="4" name="Content Placeholder 3"/>
          <p:cNvSpPr>
            <a:spLocks noGrp="1"/>
          </p:cNvSpPr>
          <p:nvPr>
            <p:ph sz="half" idx="2"/>
          </p:nvPr>
        </p:nvSpPr>
        <p:spPr>
          <a:xfrm>
            <a:off x="595047" y="2347416"/>
            <a:ext cx="416052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dirty="0"/>
          </a:p>
        </p:txBody>
      </p:sp>
      <p:sp>
        <p:nvSpPr>
          <p:cNvPr id="5" name="Text Placeholder 4"/>
          <p:cNvSpPr>
            <a:spLocks noGrp="1"/>
          </p:cNvSpPr>
          <p:nvPr>
            <p:ph type="body" sz="quarter" idx="3"/>
          </p:nvPr>
        </p:nvSpPr>
        <p:spPr>
          <a:xfrm>
            <a:off x="5146993" y="1453225"/>
            <a:ext cx="416052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Haga clic para modificar el estilo de texto del patrón</a:t>
            </a:r>
          </a:p>
        </p:txBody>
      </p:sp>
      <p:sp>
        <p:nvSpPr>
          <p:cNvPr id="6" name="Content Placeholder 5"/>
          <p:cNvSpPr>
            <a:spLocks noGrp="1"/>
          </p:cNvSpPr>
          <p:nvPr>
            <p:ph sz="quarter" idx="4"/>
          </p:nvPr>
        </p:nvSpPr>
        <p:spPr>
          <a:xfrm>
            <a:off x="5146993" y="2347416"/>
            <a:ext cx="416052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dirty="0"/>
          </a:p>
        </p:txBody>
      </p:sp>
      <p:sp>
        <p:nvSpPr>
          <p:cNvPr id="7" name="Date Placeholder 6"/>
          <p:cNvSpPr>
            <a:spLocks noGrp="1"/>
          </p:cNvSpPr>
          <p:nvPr>
            <p:ph type="dt" sz="half" idx="10"/>
          </p:nvPr>
        </p:nvSpPr>
        <p:spPr/>
        <p:txBody>
          <a:bodyPr/>
          <a:lstStyle/>
          <a:p>
            <a:fld id="{077DA9D3-911E-0E45-BF1D-6DBF49A502A7}" type="datetime1">
              <a:rPr lang="pt-BR" smtClean="0"/>
              <a:t>14/06/16</a:t>
            </a:fld>
            <a:endParaRPr lang="es-ES"/>
          </a:p>
        </p:txBody>
      </p:sp>
      <p:sp>
        <p:nvSpPr>
          <p:cNvPr id="8" name="Footer Placeholder 7"/>
          <p:cNvSpPr>
            <a:spLocks noGrp="1"/>
          </p:cNvSpPr>
          <p:nvPr>
            <p:ph type="ftr" sz="quarter" idx="11"/>
          </p:nvPr>
        </p:nvSpPr>
        <p:spPr/>
        <p:txBody>
          <a:bodyPr/>
          <a:lstStyle/>
          <a:p>
            <a:r>
              <a:rPr lang="es-ES" dirty="0" smtClean="0"/>
              <a:t>Eulália Alvarenga</a:t>
            </a:r>
            <a:endParaRPr lang="es-ES" dirty="0"/>
          </a:p>
        </p:txBody>
      </p:sp>
      <p:sp>
        <p:nvSpPr>
          <p:cNvPr id="9" name="Slide Number Placeholder 8"/>
          <p:cNvSpPr>
            <a:spLocks noGrp="1"/>
          </p:cNvSpPr>
          <p:nvPr>
            <p:ph type="sldNum" sz="quarter" idx="12"/>
          </p:nvPr>
        </p:nvSpPr>
        <p:spPr/>
        <p:txBody>
          <a:bodyPr/>
          <a:lstStyle/>
          <a:p>
            <a:fld id="{EF1B5F87-A344-9449-8638-0B81B6E4969B}" type="slidenum">
              <a:rPr lang="es-ES" smtClean="0"/>
              <a:t>‹Nr.›</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 para editar título</a:t>
            </a:r>
            <a:endParaRPr/>
          </a:p>
        </p:txBody>
      </p:sp>
      <p:sp>
        <p:nvSpPr>
          <p:cNvPr id="3" name="Date Placeholder 2"/>
          <p:cNvSpPr>
            <a:spLocks noGrp="1"/>
          </p:cNvSpPr>
          <p:nvPr>
            <p:ph type="dt" sz="half" idx="10"/>
          </p:nvPr>
        </p:nvSpPr>
        <p:spPr/>
        <p:txBody>
          <a:bodyPr/>
          <a:lstStyle/>
          <a:p>
            <a:fld id="{ADC81337-B2C6-0740-A02D-6B569C3545B4}" type="datetime1">
              <a:rPr lang="pt-BR" smtClean="0"/>
              <a:t>14/06/16</a:t>
            </a:fld>
            <a:endParaRPr lang="es-ES"/>
          </a:p>
        </p:txBody>
      </p:sp>
      <p:sp>
        <p:nvSpPr>
          <p:cNvPr id="4" name="Footer Placeholder 3"/>
          <p:cNvSpPr>
            <a:spLocks noGrp="1"/>
          </p:cNvSpPr>
          <p:nvPr>
            <p:ph type="ftr" sz="quarter" idx="11"/>
          </p:nvPr>
        </p:nvSpPr>
        <p:spPr/>
        <p:txBody>
          <a:bodyPr/>
          <a:lstStyle/>
          <a:p>
            <a:r>
              <a:rPr lang="es-ES" dirty="0" smtClean="0"/>
              <a:t>Eulália Alvarenga</a:t>
            </a:r>
            <a:endParaRPr lang="es-ES" dirty="0"/>
          </a:p>
        </p:txBody>
      </p:sp>
      <p:sp>
        <p:nvSpPr>
          <p:cNvPr id="5" name="Slide Number Placeholder 4"/>
          <p:cNvSpPr>
            <a:spLocks noGrp="1"/>
          </p:cNvSpPr>
          <p:nvPr>
            <p:ph type="sldNum" sz="quarter" idx="12"/>
          </p:nvPr>
        </p:nvSpPr>
        <p:spPr/>
        <p:txBody>
          <a:bodyPr/>
          <a:lstStyle/>
          <a:p>
            <a:fld id="{EF1B5F87-A344-9449-8638-0B81B6E4969B}" type="slidenum">
              <a:rPr lang="es-ES" smtClean="0"/>
              <a:t>‹Nr.›</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4C79F1-D444-A047-A09F-E1666500EF45}" type="datetime1">
              <a:rPr lang="pt-BR" smtClean="0"/>
              <a:t>14/06/16</a:t>
            </a:fld>
            <a:endParaRPr lang="es-ES"/>
          </a:p>
        </p:txBody>
      </p:sp>
      <p:sp>
        <p:nvSpPr>
          <p:cNvPr id="3" name="Footer Placeholder 2"/>
          <p:cNvSpPr>
            <a:spLocks noGrp="1"/>
          </p:cNvSpPr>
          <p:nvPr>
            <p:ph type="ftr" sz="quarter" idx="11"/>
          </p:nvPr>
        </p:nvSpPr>
        <p:spPr/>
        <p:txBody>
          <a:bodyPr/>
          <a:lstStyle/>
          <a:p>
            <a:r>
              <a:rPr lang="es-ES" dirty="0" smtClean="0"/>
              <a:t>Eulália Alvarenga</a:t>
            </a:r>
            <a:endParaRPr lang="es-ES" dirty="0"/>
          </a:p>
        </p:txBody>
      </p:sp>
      <p:sp>
        <p:nvSpPr>
          <p:cNvPr id="4" name="Slide Number Placeholder 3"/>
          <p:cNvSpPr>
            <a:spLocks noGrp="1"/>
          </p:cNvSpPr>
          <p:nvPr>
            <p:ph type="sldNum" sz="quarter" idx="12"/>
          </p:nvPr>
        </p:nvSpPr>
        <p:spPr/>
        <p:txBody>
          <a:bodyPr/>
          <a:lstStyle/>
          <a:p>
            <a:fld id="{EF1B5F87-A344-9449-8638-0B81B6E4969B}" type="slidenum">
              <a:rPr lang="es-ES" smtClean="0"/>
              <a:t>‹Nr.›</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77849" y="611872"/>
            <a:ext cx="4160520" cy="1162050"/>
          </a:xfrm>
        </p:spPr>
        <p:txBody>
          <a:bodyPr anchor="b"/>
          <a:lstStyle>
            <a:lvl1pPr algn="ctr">
              <a:defRPr sz="3600" b="0"/>
            </a:lvl1pPr>
          </a:lstStyle>
          <a:p>
            <a:r>
              <a:rPr lang="en-US" smtClean="0"/>
              <a:t>Clic para editar título</a:t>
            </a:r>
            <a:endParaRPr/>
          </a:p>
        </p:txBody>
      </p:sp>
      <p:sp>
        <p:nvSpPr>
          <p:cNvPr id="3" name="Content Placeholder 2"/>
          <p:cNvSpPr>
            <a:spLocks noGrp="1"/>
          </p:cNvSpPr>
          <p:nvPr>
            <p:ph idx="1"/>
          </p:nvPr>
        </p:nvSpPr>
        <p:spPr>
          <a:xfrm>
            <a:off x="5138059" y="368300"/>
            <a:ext cx="416052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dirty="0"/>
          </a:p>
        </p:txBody>
      </p:sp>
      <p:sp>
        <p:nvSpPr>
          <p:cNvPr id="4" name="Text Placeholder 3"/>
          <p:cNvSpPr>
            <a:spLocks noGrp="1"/>
          </p:cNvSpPr>
          <p:nvPr>
            <p:ph type="body" sz="half" idx="2"/>
          </p:nvPr>
        </p:nvSpPr>
        <p:spPr>
          <a:xfrm>
            <a:off x="577849" y="1787856"/>
            <a:ext cx="416052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Haga clic para modificar el estilo de texto del patrón</a:t>
            </a:r>
          </a:p>
        </p:txBody>
      </p:sp>
      <p:sp>
        <p:nvSpPr>
          <p:cNvPr id="5" name="Date Placeholder 4"/>
          <p:cNvSpPr>
            <a:spLocks noGrp="1"/>
          </p:cNvSpPr>
          <p:nvPr>
            <p:ph type="dt" sz="half" idx="10"/>
          </p:nvPr>
        </p:nvSpPr>
        <p:spPr/>
        <p:txBody>
          <a:bodyPr/>
          <a:lstStyle/>
          <a:p>
            <a:fld id="{304ABD37-FA2E-744F-948F-A511C18ED8A1}" type="datetime1">
              <a:rPr lang="pt-BR" smtClean="0"/>
              <a:t>14/06/16</a:t>
            </a:fld>
            <a:endParaRPr lang="es-ES"/>
          </a:p>
        </p:txBody>
      </p:sp>
      <p:sp>
        <p:nvSpPr>
          <p:cNvPr id="6" name="Footer Placeholder 5"/>
          <p:cNvSpPr>
            <a:spLocks noGrp="1"/>
          </p:cNvSpPr>
          <p:nvPr>
            <p:ph type="ftr" sz="quarter" idx="11"/>
          </p:nvPr>
        </p:nvSpPr>
        <p:spPr/>
        <p:txBody>
          <a:bodyPr/>
          <a:lstStyle/>
          <a:p>
            <a:r>
              <a:rPr lang="es-ES" dirty="0" smtClean="0"/>
              <a:t>Eulália Alvarenga</a:t>
            </a:r>
            <a:endParaRPr lang="es-ES" dirty="0"/>
          </a:p>
        </p:txBody>
      </p:sp>
      <p:sp>
        <p:nvSpPr>
          <p:cNvPr id="7" name="Slide Number Placeholder 6"/>
          <p:cNvSpPr>
            <a:spLocks noGrp="1"/>
          </p:cNvSpPr>
          <p:nvPr>
            <p:ph type="sldNum" sz="quarter" idx="12"/>
          </p:nvPr>
        </p:nvSpPr>
        <p:spPr/>
        <p:txBody>
          <a:bodyPr/>
          <a:lstStyle/>
          <a:p>
            <a:fld id="{EF1B5F87-A344-9449-8638-0B81B6E4969B}" type="slidenum">
              <a:rPr lang="es-ES" smtClean="0"/>
              <a:t>‹Nr.›</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5048" y="107576"/>
            <a:ext cx="8712466" cy="1336956"/>
          </a:xfrm>
          <a:prstGeom prst="rect">
            <a:avLst/>
          </a:prstGeom>
        </p:spPr>
        <p:txBody>
          <a:bodyPr vert="horz" lIns="91440" tIns="45720" rIns="91440" bIns="45720" rtlCol="0" anchor="b" anchorCtr="0">
            <a:noAutofit/>
          </a:bodyPr>
          <a:lstStyle/>
          <a:p>
            <a:r>
              <a:rPr lang="en-US" smtClean="0"/>
              <a:t>Clic para editar título</a:t>
            </a:r>
            <a:endParaRPr/>
          </a:p>
        </p:txBody>
      </p:sp>
      <p:sp>
        <p:nvSpPr>
          <p:cNvPr id="3" name="Text Placeholder 2"/>
          <p:cNvSpPr>
            <a:spLocks noGrp="1"/>
          </p:cNvSpPr>
          <p:nvPr>
            <p:ph type="body" idx="1"/>
          </p:nvPr>
        </p:nvSpPr>
        <p:spPr>
          <a:xfrm>
            <a:off x="595048" y="1600201"/>
            <a:ext cx="8712466" cy="4343400"/>
          </a:xfrm>
          <a:prstGeom prst="rect">
            <a:avLst/>
          </a:prstGeom>
        </p:spPr>
        <p:txBody>
          <a:bodyPr vert="horz" lIns="91440" tIns="45720" rIns="91440" bIns="45720" rtlCol="0">
            <a:normAutofit/>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dirty="0"/>
          </a:p>
        </p:txBody>
      </p:sp>
      <p:sp>
        <p:nvSpPr>
          <p:cNvPr id="4" name="Date Placeholder 3"/>
          <p:cNvSpPr>
            <a:spLocks noGrp="1"/>
          </p:cNvSpPr>
          <p:nvPr>
            <p:ph type="dt" sz="half" idx="2"/>
          </p:nvPr>
        </p:nvSpPr>
        <p:spPr>
          <a:xfrm>
            <a:off x="6098988" y="6275669"/>
            <a:ext cx="2311400" cy="365125"/>
          </a:xfrm>
          <a:prstGeom prst="rect">
            <a:avLst/>
          </a:prstGeom>
        </p:spPr>
        <p:txBody>
          <a:bodyPr vert="horz" lIns="91440" tIns="45720" rIns="91440" bIns="45720" rtlCol="0" anchor="ctr"/>
          <a:lstStyle>
            <a:lvl1pPr algn="r">
              <a:defRPr sz="1200">
                <a:solidFill>
                  <a:schemeClr val="bg1"/>
                </a:solidFill>
              </a:defRPr>
            </a:lvl1pPr>
          </a:lstStyle>
          <a:p>
            <a:fld id="{1CB4AFD0-3A41-5C4C-A9D6-A26877A1A62A}" type="datetime1">
              <a:rPr lang="pt-BR" smtClean="0"/>
              <a:t>14/06/16</a:t>
            </a:fld>
            <a:endParaRPr lang="es-ES" dirty="0"/>
          </a:p>
        </p:txBody>
      </p:sp>
      <p:sp>
        <p:nvSpPr>
          <p:cNvPr id="5" name="Footer Placeholder 4"/>
          <p:cNvSpPr>
            <a:spLocks noGrp="1"/>
          </p:cNvSpPr>
          <p:nvPr>
            <p:ph type="ftr" sz="quarter" idx="3"/>
          </p:nvPr>
        </p:nvSpPr>
        <p:spPr>
          <a:xfrm>
            <a:off x="286497" y="6275669"/>
            <a:ext cx="5244353" cy="365125"/>
          </a:xfrm>
          <a:prstGeom prst="rect">
            <a:avLst/>
          </a:prstGeom>
        </p:spPr>
        <p:txBody>
          <a:bodyPr vert="horz" lIns="91440" tIns="45720" rIns="91440" bIns="45720" rtlCol="0" anchor="ctr"/>
          <a:lstStyle>
            <a:lvl1pPr algn="l">
              <a:defRPr sz="1200">
                <a:solidFill>
                  <a:schemeClr val="bg1"/>
                </a:solidFill>
              </a:defRPr>
            </a:lvl1pPr>
          </a:lstStyle>
          <a:p>
            <a:r>
              <a:rPr lang="es-ES" dirty="0" smtClean="0"/>
              <a:t>Eulália Alvarenga</a:t>
            </a:r>
            <a:endParaRPr lang="es-ES" dirty="0"/>
          </a:p>
        </p:txBody>
      </p:sp>
      <p:sp>
        <p:nvSpPr>
          <p:cNvPr id="6" name="Slide Number Placeholder 5"/>
          <p:cNvSpPr>
            <a:spLocks noGrp="1"/>
          </p:cNvSpPr>
          <p:nvPr>
            <p:ph type="sldNum" sz="quarter" idx="4"/>
          </p:nvPr>
        </p:nvSpPr>
        <p:spPr>
          <a:xfrm>
            <a:off x="8556065" y="6275669"/>
            <a:ext cx="1073150" cy="365125"/>
          </a:xfrm>
          <a:prstGeom prst="rect">
            <a:avLst/>
          </a:prstGeom>
        </p:spPr>
        <p:txBody>
          <a:bodyPr vert="horz" lIns="91440" tIns="45720" rIns="91440" bIns="45720" rtlCol="0" anchor="ctr"/>
          <a:lstStyle>
            <a:lvl1pPr algn="r">
              <a:defRPr sz="3600">
                <a:solidFill>
                  <a:schemeClr val="bg1"/>
                </a:solidFill>
              </a:defRPr>
            </a:lvl1pPr>
          </a:lstStyle>
          <a:p>
            <a:fld id="{EF1B5F87-A344-9449-8638-0B81B6E4969B}" type="slidenum">
              <a:rPr lang="es-ES" smtClean="0"/>
              <a:t>‹Nr.›</a:t>
            </a:fld>
            <a:endParaRPr lang="es-ES" dirty="0"/>
          </a:p>
        </p:txBody>
      </p:sp>
      <p:sp>
        <p:nvSpPr>
          <p:cNvPr id="7" name="16 Rectángulo"/>
          <p:cNvSpPr/>
          <p:nvPr userDrawn="1"/>
        </p:nvSpPr>
        <p:spPr bwMode="auto">
          <a:xfrm>
            <a:off x="-15875" y="-65088"/>
            <a:ext cx="10239375" cy="7072313"/>
          </a:xfrm>
          <a:prstGeom prst="rect">
            <a:avLst/>
          </a:prstGeom>
          <a:solidFill>
            <a:schemeClr val="bg2">
              <a:lumMod val="85000"/>
              <a:lumOff val="15000"/>
            </a:schemeClr>
          </a:solidFill>
          <a:ln w="12700" cap="sq" cmpd="sng" algn="ctr">
            <a:solidFill>
              <a:schemeClr val="bg2"/>
            </a:solidFill>
            <a:prstDash val="solid"/>
            <a:round/>
            <a:headEnd type="none" w="med" len="med"/>
            <a:tailEnd type="none" w="med" len="med"/>
          </a:ln>
          <a:effectLst/>
        </p:spPr>
        <p:txBody>
          <a:bodyPr>
            <a:spAutoFit/>
          </a:bodyPr>
          <a:lstStyle/>
          <a:p>
            <a:pPr algn="ctr" eaLnBrk="0" hangingPunct="0">
              <a:spcBef>
                <a:spcPct val="50000"/>
              </a:spcBef>
              <a:defRPr/>
            </a:pPr>
            <a:endParaRPr lang="es-EC" dirty="0">
              <a:ea typeface="+mn-ea"/>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55" r:id="rId13"/>
  </p:sldLayoutIdLst>
  <p:hf sldNum="0" hd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planalto.gov.br/ccivil_03/Constituicao/Constituicao.ht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Marcador de pie de página"/>
          <p:cNvSpPr>
            <a:spLocks noGrp="1"/>
          </p:cNvSpPr>
          <p:nvPr>
            <p:ph type="ftr" sz="quarter" idx="11"/>
          </p:nvPr>
        </p:nvSpPr>
        <p:spPr>
          <a:xfrm>
            <a:off x="286497" y="6237312"/>
            <a:ext cx="9619503" cy="432048"/>
          </a:xfrm>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r>
              <a:rPr lang="pt-BR" sz="1600" dirty="0" smtClean="0"/>
              <a:t>Eulália </a:t>
            </a:r>
            <a:r>
              <a:rPr lang="pt-BR" sz="1600" dirty="0"/>
              <a:t>Alvarenga</a:t>
            </a:r>
          </a:p>
        </p:txBody>
      </p:sp>
      <p:pic>
        <p:nvPicPr>
          <p:cNvPr id="3075" name="Picture 7" descr="Vista Geral BH 2#"/>
          <p:cNvPicPr>
            <a:picLocks noChangeAspect="1" noChangeArrowheads="1"/>
          </p:cNvPicPr>
          <p:nvPr/>
        </p:nvPicPr>
        <p:blipFill>
          <a:blip r:embed="rId3">
            <a:extLst>
              <a:ext uri="{28A0092B-C50C-407E-A947-70E740481C1C}">
                <a14:useLocalDpi xmlns:a14="http://schemas.microsoft.com/office/drawing/2010/main" val="0"/>
              </a:ext>
            </a:extLst>
          </a:blip>
          <a:srcRect l="4167" r="1666"/>
          <a:stretch>
            <a:fillRect/>
          </a:stretch>
        </p:blipFill>
        <p:spPr bwMode="auto">
          <a:xfrm>
            <a:off x="0" y="260648"/>
            <a:ext cx="9906000" cy="284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10"/>
          <p:cNvSpPr txBox="1">
            <a:spLocks noChangeArrowheads="1"/>
          </p:cNvSpPr>
          <p:nvPr/>
        </p:nvSpPr>
        <p:spPr bwMode="auto">
          <a:xfrm>
            <a:off x="696517" y="3501008"/>
            <a:ext cx="879298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360000" algn="ctr">
              <a:spcBef>
                <a:spcPts val="0"/>
              </a:spcBef>
            </a:pPr>
            <a:r>
              <a:rPr lang="pt-BR" dirty="0" smtClean="0">
                <a:latin typeface="Arial"/>
                <a:cs typeface="Arial"/>
              </a:rPr>
              <a:t>BH </a:t>
            </a:r>
            <a:r>
              <a:rPr lang="pt-BR" dirty="0">
                <a:latin typeface="Arial"/>
                <a:cs typeface="Arial"/>
              </a:rPr>
              <a:t>Á VENDA?</a:t>
            </a:r>
          </a:p>
          <a:p>
            <a:pPr marL="360000" algn="ctr">
              <a:spcBef>
                <a:spcPts val="0"/>
              </a:spcBef>
            </a:pPr>
            <a:r>
              <a:rPr lang="pt-BR" dirty="0">
                <a:latin typeface="Arial"/>
                <a:cs typeface="Arial"/>
              </a:rPr>
              <a:t>PBH ATIVOS S/A E A PRIVATIZAÇÃO DO MUNICÍPIO</a:t>
            </a:r>
          </a:p>
          <a:p>
            <a:pPr marL="360000" algn="ctr">
              <a:spcBef>
                <a:spcPts val="0"/>
              </a:spcBef>
            </a:pPr>
            <a:endParaRPr lang="pt-BR" dirty="0">
              <a:latin typeface="Arial"/>
              <a:cs typeface="Arial"/>
            </a:endParaRPr>
          </a:p>
          <a:p>
            <a:pPr algn="ctr">
              <a:spcBef>
                <a:spcPct val="50000"/>
              </a:spcBef>
            </a:pPr>
            <a:r>
              <a:rPr lang="pt-BR" b="1" dirty="0" smtClean="0">
                <a:solidFill>
                  <a:schemeClr val="tx2"/>
                </a:solidFill>
                <a:latin typeface="Arial"/>
                <a:cs typeface="Arial"/>
              </a:rPr>
              <a:t>AUDIÊNCIA PÚBLICA –CÂMARA MUNICIPAL DE BELO HORIZONTE</a:t>
            </a:r>
          </a:p>
          <a:p>
            <a:pPr algn="ctr">
              <a:spcBef>
                <a:spcPct val="50000"/>
              </a:spcBef>
            </a:pPr>
            <a:r>
              <a:rPr lang="pt-BR" b="1" dirty="0" smtClean="0">
                <a:solidFill>
                  <a:schemeClr val="tx2"/>
                </a:solidFill>
                <a:latin typeface="Arial"/>
                <a:cs typeface="Arial"/>
              </a:rPr>
              <a:t> 15-06-</a:t>
            </a:r>
            <a:r>
              <a:rPr lang="es-ES_tradnl" b="1" dirty="0" smtClean="0">
                <a:solidFill>
                  <a:schemeClr val="tx2"/>
                </a:solidFill>
                <a:latin typeface="Arial"/>
                <a:cs typeface="Arial"/>
              </a:rPr>
              <a:t>2016</a:t>
            </a:r>
          </a:p>
        </p:txBody>
      </p:sp>
    </p:spTree>
    <p:extLst>
      <p:ext uri="{BB962C8B-B14F-4D97-AF65-F5344CB8AC3E}">
        <p14:creationId xmlns:p14="http://schemas.microsoft.com/office/powerpoint/2010/main" val="442392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32520" y="476672"/>
            <a:ext cx="8928992" cy="5620000"/>
          </a:xfrm>
          <a:prstGeom prst="rect">
            <a:avLst/>
          </a:prstGeom>
        </p:spPr>
        <p:txBody>
          <a:bodyPr wrap="square">
            <a:spAutoFit/>
          </a:bodyPr>
          <a:lstStyle/>
          <a:p>
            <a:pPr algn="ctr"/>
            <a:r>
              <a:rPr lang="pt-BR" dirty="0" smtClean="0">
                <a:solidFill>
                  <a:schemeClr val="accent5">
                    <a:lumMod val="75000"/>
                  </a:schemeClr>
                </a:solidFill>
              </a:rPr>
              <a:t>2- </a:t>
            </a:r>
            <a:r>
              <a:rPr lang="pt-BR" dirty="0" smtClean="0">
                <a:solidFill>
                  <a:schemeClr val="accent5">
                    <a:lumMod val="75000"/>
                  </a:schemeClr>
                </a:solidFill>
              </a:rPr>
              <a:t>SUBSCRI</a:t>
            </a:r>
            <a:r>
              <a:rPr lang="pt-BR" dirty="0" smtClean="0">
                <a:solidFill>
                  <a:schemeClr val="accent5">
                    <a:lumMod val="75000"/>
                  </a:schemeClr>
                </a:solidFill>
              </a:rPr>
              <a:t>ÇÃ</a:t>
            </a:r>
            <a:r>
              <a:rPr lang="pt-BR" dirty="0" smtClean="0">
                <a:solidFill>
                  <a:schemeClr val="accent5">
                    <a:lumMod val="75000"/>
                  </a:schemeClr>
                </a:solidFill>
              </a:rPr>
              <a:t>O </a:t>
            </a:r>
            <a:r>
              <a:rPr lang="pt-BR" dirty="0" smtClean="0">
                <a:solidFill>
                  <a:schemeClr val="accent5">
                    <a:lumMod val="75000"/>
                  </a:schemeClr>
                </a:solidFill>
              </a:rPr>
              <a:t>DE CAPITAL </a:t>
            </a:r>
            <a:endParaRPr lang="pt-BR" dirty="0" smtClean="0">
              <a:solidFill>
                <a:schemeClr val="accent5">
                  <a:lumMod val="75000"/>
                </a:schemeClr>
              </a:solidFill>
            </a:endParaRPr>
          </a:p>
          <a:p>
            <a:pPr algn="ctr"/>
            <a:r>
              <a:rPr lang="pt-BR" dirty="0">
                <a:solidFill>
                  <a:srgbClr val="5F8804"/>
                </a:solidFill>
              </a:rPr>
              <a:t>R</a:t>
            </a:r>
            <a:r>
              <a:rPr lang="pt-BR" dirty="0" smtClean="0">
                <a:solidFill>
                  <a:srgbClr val="5F8804"/>
                </a:solidFill>
              </a:rPr>
              <a:t>ecursos </a:t>
            </a:r>
            <a:r>
              <a:rPr lang="pt-BR" dirty="0" smtClean="0">
                <a:solidFill>
                  <a:srgbClr val="5F8804"/>
                </a:solidFill>
              </a:rPr>
              <a:t>do  </a:t>
            </a:r>
            <a:r>
              <a:rPr lang="pt-BR" dirty="0">
                <a:solidFill>
                  <a:srgbClr val="5F8804"/>
                </a:solidFill>
              </a:rPr>
              <a:t>Convênio </a:t>
            </a:r>
            <a:r>
              <a:rPr lang="pt-BR" dirty="0" smtClean="0">
                <a:solidFill>
                  <a:srgbClr val="5F8804"/>
                </a:solidFill>
              </a:rPr>
              <a:t>– 11/2002</a:t>
            </a:r>
            <a:r>
              <a:rPr lang="pt-BR" dirty="0">
                <a:solidFill>
                  <a:srgbClr val="5F8804"/>
                </a:solidFill>
              </a:rPr>
              <a:t> </a:t>
            </a:r>
            <a:r>
              <a:rPr lang="pt-BR" dirty="0" smtClean="0">
                <a:solidFill>
                  <a:srgbClr val="5F8804"/>
                </a:solidFill>
              </a:rPr>
              <a:t>com  </a:t>
            </a:r>
            <a:r>
              <a:rPr lang="pt-BR" dirty="0">
                <a:solidFill>
                  <a:srgbClr val="5F8804"/>
                </a:solidFill>
              </a:rPr>
              <a:t>a COPASA </a:t>
            </a:r>
            <a:endParaRPr lang="pt-BR" dirty="0" smtClean="0">
              <a:solidFill>
                <a:srgbClr val="5F8804"/>
              </a:solidFill>
            </a:endParaRPr>
          </a:p>
          <a:p>
            <a:pPr algn="ctr"/>
            <a:endParaRPr lang="pt-BR" dirty="0">
              <a:solidFill>
                <a:srgbClr val="000000"/>
              </a:solidFill>
            </a:endParaRPr>
          </a:p>
          <a:p>
            <a:pPr>
              <a:lnSpc>
                <a:spcPct val="120000"/>
              </a:lnSpc>
            </a:pPr>
            <a:r>
              <a:rPr lang="pt-BR" dirty="0" smtClean="0">
                <a:solidFill>
                  <a:srgbClr val="000000"/>
                </a:solidFill>
              </a:rPr>
              <a:t>Esta ficou </a:t>
            </a:r>
            <a:r>
              <a:rPr lang="pt-BR" dirty="0">
                <a:solidFill>
                  <a:srgbClr val="000000"/>
                </a:solidFill>
              </a:rPr>
              <a:t>com a responsabilidade pelos custos do DRENURBS de até </a:t>
            </a:r>
            <a:r>
              <a:rPr lang="pt-BR" dirty="0"/>
              <a:t>R$ 170 milhões de </a:t>
            </a:r>
            <a:r>
              <a:rPr lang="pt-BR" dirty="0" smtClean="0"/>
              <a:t>reais </a:t>
            </a:r>
            <a:r>
              <a:rPr lang="pt-BR" dirty="0" smtClean="0">
                <a:solidFill>
                  <a:schemeClr val="tx1"/>
                </a:solidFill>
              </a:rPr>
              <a:t>(</a:t>
            </a:r>
            <a:r>
              <a:rPr lang="pt-BR" b="0" dirty="0" smtClean="0">
                <a:solidFill>
                  <a:schemeClr val="tx1"/>
                </a:solidFill>
              </a:rPr>
              <a:t>v</a:t>
            </a:r>
            <a:r>
              <a:rPr lang="pt-BR" dirty="0" smtClean="0">
                <a:solidFill>
                  <a:schemeClr val="tx1"/>
                </a:solidFill>
              </a:rPr>
              <a:t>alor </a:t>
            </a:r>
            <a:r>
              <a:rPr lang="pt-BR" dirty="0">
                <a:solidFill>
                  <a:srgbClr val="000000"/>
                </a:solidFill>
              </a:rPr>
              <a:t>da </a:t>
            </a:r>
            <a:r>
              <a:rPr lang="pt-BR" dirty="0" smtClean="0">
                <a:solidFill>
                  <a:srgbClr val="000000"/>
                </a:solidFill>
              </a:rPr>
              <a:t>época)</a:t>
            </a:r>
            <a:r>
              <a:rPr lang="pt-BR" dirty="0" smtClean="0"/>
              <a:t> </a:t>
            </a:r>
            <a:r>
              <a:rPr lang="pt-BR" dirty="0">
                <a:solidFill>
                  <a:srgbClr val="000000"/>
                </a:solidFill>
              </a:rPr>
              <a:t>que seriam repassados para o Fundo Municipal de Saneamento – FMS (criado pela Lei Municipal 8260/2001), em </a:t>
            </a:r>
            <a:r>
              <a:rPr lang="pt-BR" dirty="0">
                <a:solidFill>
                  <a:schemeClr val="accent5">
                    <a:lumMod val="75000"/>
                  </a:schemeClr>
                </a:solidFill>
              </a:rPr>
              <a:t>parcelas mensais</a:t>
            </a:r>
            <a:r>
              <a:rPr lang="pt-BR" dirty="0">
                <a:solidFill>
                  <a:srgbClr val="000000"/>
                </a:solidFill>
              </a:rPr>
              <a:t>, </a:t>
            </a:r>
            <a:r>
              <a:rPr lang="pt-BR" dirty="0"/>
              <a:t>no prazo de 24 anos</a:t>
            </a:r>
            <a:r>
              <a:rPr lang="pt-BR" dirty="0" smtClean="0">
                <a:solidFill>
                  <a:srgbClr val="000000"/>
                </a:solidFill>
              </a:rPr>
              <a:t>, (</a:t>
            </a:r>
            <a:r>
              <a:rPr lang="pt-BR" dirty="0" smtClean="0">
                <a:solidFill>
                  <a:srgbClr val="000000"/>
                </a:solidFill>
              </a:rPr>
              <a:t>in</a:t>
            </a:r>
            <a:r>
              <a:rPr lang="pt-BR" dirty="0" smtClean="0">
                <a:solidFill>
                  <a:srgbClr val="000000"/>
                </a:solidFill>
              </a:rPr>
              <a:t>ício</a:t>
            </a:r>
            <a:r>
              <a:rPr lang="pt-BR" dirty="0" smtClean="0">
                <a:solidFill>
                  <a:srgbClr val="000000"/>
                </a:solidFill>
              </a:rPr>
              <a:t> 01/2008) -  </a:t>
            </a:r>
            <a:r>
              <a:rPr lang="pt-BR" dirty="0">
                <a:solidFill>
                  <a:srgbClr val="000000"/>
                </a:solidFill>
              </a:rPr>
              <a:t>V</a:t>
            </a:r>
            <a:r>
              <a:rPr lang="pt-BR" dirty="0" smtClean="0">
                <a:solidFill>
                  <a:srgbClr val="000000"/>
                </a:solidFill>
              </a:rPr>
              <a:t>encimento </a:t>
            </a:r>
            <a:r>
              <a:rPr lang="pt-BR" dirty="0">
                <a:solidFill>
                  <a:srgbClr val="000000"/>
                </a:solidFill>
              </a:rPr>
              <a:t>da última parcela </a:t>
            </a:r>
            <a:r>
              <a:rPr lang="pt-BR" dirty="0"/>
              <a:t>se dará em </a:t>
            </a:r>
            <a:r>
              <a:rPr lang="pt-BR" dirty="0" smtClean="0"/>
              <a:t>12/</a:t>
            </a:r>
            <a:r>
              <a:rPr lang="pt-BR" dirty="0" smtClean="0"/>
              <a:t>31</a:t>
            </a:r>
            <a:r>
              <a:rPr lang="pt-BR" dirty="0"/>
              <a:t>.</a:t>
            </a:r>
            <a:r>
              <a:rPr lang="pt-BR" dirty="0" smtClean="0"/>
              <a:t> </a:t>
            </a:r>
            <a:endParaRPr lang="pt-BR" dirty="0"/>
          </a:p>
          <a:p>
            <a:pPr>
              <a:lnSpc>
                <a:spcPct val="120000"/>
              </a:lnSpc>
            </a:pPr>
            <a:endParaRPr lang="pt-BR" dirty="0" smtClean="0">
              <a:solidFill>
                <a:srgbClr val="000000"/>
              </a:solidFill>
            </a:endParaRPr>
          </a:p>
          <a:p>
            <a:pPr>
              <a:lnSpc>
                <a:spcPct val="120000"/>
              </a:lnSpc>
            </a:pPr>
            <a:r>
              <a:rPr lang="pt-BR" dirty="0" smtClean="0">
                <a:solidFill>
                  <a:srgbClr val="000000"/>
                </a:solidFill>
              </a:rPr>
              <a:t>- O </a:t>
            </a:r>
            <a:r>
              <a:rPr lang="pt-BR" dirty="0">
                <a:solidFill>
                  <a:srgbClr val="000000"/>
                </a:solidFill>
              </a:rPr>
              <a:t>valor que deveria ser repassado para o </a:t>
            </a:r>
            <a:r>
              <a:rPr lang="pt-BR" dirty="0" err="1">
                <a:solidFill>
                  <a:srgbClr val="000000"/>
                </a:solidFill>
              </a:rPr>
              <a:t>Drenurbs</a:t>
            </a:r>
            <a:r>
              <a:rPr lang="pt-BR" dirty="0">
                <a:solidFill>
                  <a:srgbClr val="000000"/>
                </a:solidFill>
              </a:rPr>
              <a:t> </a:t>
            </a:r>
            <a:r>
              <a:rPr lang="pt-BR" dirty="0" smtClean="0">
                <a:solidFill>
                  <a:srgbClr val="000000"/>
                </a:solidFill>
              </a:rPr>
              <a:t>foi </a:t>
            </a:r>
            <a:r>
              <a:rPr lang="pt-BR" dirty="0"/>
              <a:t>repassado para a S/A (PBH ATIVOS) para aumento de capital, </a:t>
            </a:r>
            <a:r>
              <a:rPr lang="pt-BR" dirty="0">
                <a:solidFill>
                  <a:srgbClr val="000000"/>
                </a:solidFill>
              </a:rPr>
              <a:t>sem nenhuma transparência ou discursão com a sociedade.</a:t>
            </a:r>
          </a:p>
          <a:p>
            <a:pPr>
              <a:lnSpc>
                <a:spcPct val="120000"/>
              </a:lnSpc>
            </a:pPr>
            <a:endParaRPr lang="es-ES" dirty="0">
              <a:solidFill>
                <a:srgbClr val="000000"/>
              </a:solidFill>
            </a:endParaRPr>
          </a:p>
        </p:txBody>
      </p:sp>
      <p:sp>
        <p:nvSpPr>
          <p:cNvPr id="3" name="Marcador de pie de página 2"/>
          <p:cNvSpPr>
            <a:spLocks noGrp="1"/>
          </p:cNvSpPr>
          <p:nvPr>
            <p:ph type="ftr" sz="quarter" idx="11"/>
          </p:nvPr>
        </p:nvSpPr>
        <p:spPr/>
        <p:txBody>
          <a:bodyPr/>
          <a:lstStyle/>
          <a:p>
            <a:r>
              <a:rPr lang="es-ES" dirty="0" smtClean="0">
                <a:solidFill>
                  <a:srgbClr val="3366FF"/>
                </a:solidFill>
              </a:rPr>
              <a:t>Eulália Alvarenga</a:t>
            </a:r>
            <a:endParaRPr lang="es-ES" dirty="0">
              <a:solidFill>
                <a:srgbClr val="3366FF"/>
              </a:solidFill>
            </a:endParaRPr>
          </a:p>
        </p:txBody>
      </p:sp>
    </p:spTree>
    <p:extLst>
      <p:ext uri="{BB962C8B-B14F-4D97-AF65-F5344CB8AC3E}">
        <p14:creationId xmlns:p14="http://schemas.microsoft.com/office/powerpoint/2010/main" val="13196713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32520" y="980728"/>
            <a:ext cx="9433048" cy="4930581"/>
          </a:xfrm>
          <a:prstGeom prst="rect">
            <a:avLst/>
          </a:prstGeom>
        </p:spPr>
        <p:txBody>
          <a:bodyPr wrap="square">
            <a:spAutoFit/>
          </a:bodyPr>
          <a:lstStyle/>
          <a:p>
            <a:pPr algn="ctr"/>
            <a:r>
              <a:rPr lang="pt-BR" dirty="0">
                <a:solidFill>
                  <a:schemeClr val="accent5">
                    <a:lumMod val="75000"/>
                  </a:schemeClr>
                </a:solidFill>
              </a:rPr>
              <a:t>2- SUBSCRICAO DE CAPITAL </a:t>
            </a:r>
          </a:p>
          <a:p>
            <a:pPr algn="ctr"/>
            <a:r>
              <a:rPr lang="pt-BR" dirty="0">
                <a:solidFill>
                  <a:srgbClr val="5F8804"/>
                </a:solidFill>
              </a:rPr>
              <a:t>Recursos do  Convênio – 11/2002 com  a COPASA </a:t>
            </a:r>
          </a:p>
          <a:p>
            <a:endParaRPr lang="pt-BR" dirty="0" smtClean="0">
              <a:solidFill>
                <a:srgbClr val="000000"/>
              </a:solidFill>
            </a:endParaRPr>
          </a:p>
          <a:p>
            <a:pPr>
              <a:lnSpc>
                <a:spcPct val="130000"/>
              </a:lnSpc>
            </a:pPr>
            <a:r>
              <a:rPr lang="pt-BR" dirty="0" smtClean="0">
                <a:solidFill>
                  <a:srgbClr val="000000"/>
                </a:solidFill>
              </a:rPr>
              <a:t>- Ata </a:t>
            </a:r>
            <a:r>
              <a:rPr lang="pt-BR" dirty="0" smtClean="0">
                <a:solidFill>
                  <a:srgbClr val="000000"/>
                </a:solidFill>
              </a:rPr>
              <a:t>da  </a:t>
            </a:r>
            <a:r>
              <a:rPr lang="pt-BR" dirty="0">
                <a:solidFill>
                  <a:srgbClr val="000000"/>
                </a:solidFill>
              </a:rPr>
              <a:t>R</a:t>
            </a:r>
            <a:r>
              <a:rPr lang="pt-BR" dirty="0" smtClean="0">
                <a:solidFill>
                  <a:srgbClr val="000000"/>
                </a:solidFill>
              </a:rPr>
              <a:t>eunião </a:t>
            </a:r>
            <a:r>
              <a:rPr lang="pt-BR" dirty="0">
                <a:solidFill>
                  <a:srgbClr val="000000"/>
                </a:solidFill>
              </a:rPr>
              <a:t>de </a:t>
            </a:r>
            <a:r>
              <a:rPr lang="pt-BR" dirty="0">
                <a:solidFill>
                  <a:srgbClr val="000000"/>
                </a:solidFill>
              </a:rPr>
              <a:t>D</a:t>
            </a:r>
            <a:r>
              <a:rPr lang="pt-BR" dirty="0" smtClean="0">
                <a:solidFill>
                  <a:srgbClr val="000000"/>
                </a:solidFill>
              </a:rPr>
              <a:t>iretoria</a:t>
            </a:r>
            <a:r>
              <a:rPr lang="pt-BR" dirty="0" smtClean="0">
                <a:solidFill>
                  <a:srgbClr val="000000"/>
                </a:solidFill>
              </a:rPr>
              <a:t>, de 29/05/2012  = </a:t>
            </a:r>
            <a:r>
              <a:rPr lang="pt-BR" dirty="0" smtClean="0">
                <a:solidFill>
                  <a:srgbClr val="000000"/>
                </a:solidFill>
              </a:rPr>
              <a:t>informa que</a:t>
            </a:r>
            <a:r>
              <a:rPr lang="pt-BR" dirty="0" smtClean="0">
                <a:solidFill>
                  <a:srgbClr val="000000"/>
                </a:solidFill>
              </a:rPr>
              <a:t> </a:t>
            </a:r>
            <a:r>
              <a:rPr lang="pt-BR" dirty="0">
                <a:solidFill>
                  <a:srgbClr val="000000"/>
                </a:solidFill>
              </a:rPr>
              <a:t>o valor naquela data era de </a:t>
            </a:r>
            <a:r>
              <a:rPr lang="pt-BR" dirty="0"/>
              <a:t>R$ </a:t>
            </a:r>
            <a:r>
              <a:rPr lang="pt-BR" dirty="0" smtClean="0"/>
              <a:t>252.624.385,83*. </a:t>
            </a:r>
            <a:endParaRPr lang="pt-BR" dirty="0" smtClean="0">
              <a:solidFill>
                <a:srgbClr val="000000"/>
              </a:solidFill>
            </a:endParaRPr>
          </a:p>
          <a:p>
            <a:pPr>
              <a:lnSpc>
                <a:spcPct val="130000"/>
              </a:lnSpc>
            </a:pPr>
            <a:endParaRPr lang="pt-BR" dirty="0">
              <a:solidFill>
                <a:srgbClr val="000000"/>
              </a:solidFill>
            </a:endParaRPr>
          </a:p>
          <a:p>
            <a:pPr>
              <a:lnSpc>
                <a:spcPct val="130000"/>
              </a:lnSpc>
            </a:pPr>
            <a:r>
              <a:rPr lang="pt-BR" dirty="0" smtClean="0">
                <a:solidFill>
                  <a:srgbClr val="000000"/>
                </a:solidFill>
              </a:rPr>
              <a:t>-Relatório </a:t>
            </a:r>
            <a:r>
              <a:rPr lang="pt-BR" dirty="0">
                <a:solidFill>
                  <a:srgbClr val="000000"/>
                </a:solidFill>
              </a:rPr>
              <a:t>da Administração de </a:t>
            </a:r>
            <a:r>
              <a:rPr lang="pt-BR" dirty="0" smtClean="0"/>
              <a:t>2014</a:t>
            </a:r>
            <a:r>
              <a:rPr lang="pt-BR" dirty="0" smtClean="0">
                <a:solidFill>
                  <a:srgbClr val="000000"/>
                </a:solidFill>
              </a:rPr>
              <a:t> - as </a:t>
            </a:r>
            <a:r>
              <a:rPr lang="pt-BR" dirty="0">
                <a:solidFill>
                  <a:srgbClr val="000000"/>
                </a:solidFill>
              </a:rPr>
              <a:t>que transferências  de créditos da COPASA, atualizados, gerou uma receita operacional de </a:t>
            </a:r>
            <a:endParaRPr lang="pt-BR" dirty="0" smtClean="0">
              <a:solidFill>
                <a:srgbClr val="000000"/>
              </a:solidFill>
            </a:endParaRPr>
          </a:p>
          <a:p>
            <a:pPr>
              <a:lnSpc>
                <a:spcPct val="130000"/>
              </a:lnSpc>
            </a:pPr>
            <a:r>
              <a:rPr lang="pt-BR" dirty="0" err="1" smtClean="0"/>
              <a:t>R</a:t>
            </a:r>
            <a:r>
              <a:rPr lang="pt-BR" dirty="0"/>
              <a:t>$ 45,9 </a:t>
            </a:r>
            <a:r>
              <a:rPr lang="pt-BR" dirty="0" smtClean="0"/>
              <a:t>milhões </a:t>
            </a:r>
            <a:r>
              <a:rPr lang="pt-BR" dirty="0" smtClean="0">
                <a:solidFill>
                  <a:srgbClr val="000000"/>
                </a:solidFill>
              </a:rPr>
              <a:t>naquele ano.</a:t>
            </a:r>
          </a:p>
          <a:p>
            <a:pPr>
              <a:lnSpc>
                <a:spcPct val="130000"/>
              </a:lnSpc>
            </a:pPr>
            <a:endParaRPr lang="pt-BR" dirty="0">
              <a:solidFill>
                <a:srgbClr val="000000"/>
              </a:solidFill>
            </a:endParaRPr>
          </a:p>
          <a:p>
            <a:r>
              <a:rPr lang="pt-BR" dirty="0" smtClean="0">
                <a:solidFill>
                  <a:srgbClr val="000000"/>
                </a:solidFill>
              </a:rPr>
              <a:t> </a:t>
            </a:r>
            <a:r>
              <a:rPr lang="pt-BR" dirty="0" smtClean="0">
                <a:solidFill>
                  <a:srgbClr val="000000"/>
                </a:solidFill>
              </a:rPr>
              <a:t>*</a:t>
            </a:r>
            <a:r>
              <a:rPr lang="pt-BR" sz="1800" dirty="0">
                <a:solidFill>
                  <a:srgbClr val="000000"/>
                </a:solidFill>
              </a:rPr>
              <a:t>ata não disponível </a:t>
            </a:r>
            <a:r>
              <a:rPr lang="pt-BR" sz="1800" dirty="0" smtClean="0">
                <a:solidFill>
                  <a:srgbClr val="000000"/>
                </a:solidFill>
              </a:rPr>
              <a:t>nos site oficiais </a:t>
            </a:r>
            <a:r>
              <a:rPr lang="pt-BR" sz="1800" dirty="0">
                <a:solidFill>
                  <a:srgbClr val="000000"/>
                </a:solidFill>
              </a:rPr>
              <a:t>na data da pesquisa-informação dada à Câmara</a:t>
            </a:r>
            <a:endParaRPr lang="es-ES" sz="1800" dirty="0"/>
          </a:p>
        </p:txBody>
      </p:sp>
      <p:sp>
        <p:nvSpPr>
          <p:cNvPr id="3" name="Marcador de pie de página 2"/>
          <p:cNvSpPr>
            <a:spLocks noGrp="1"/>
          </p:cNvSpPr>
          <p:nvPr>
            <p:ph type="ftr" sz="quarter" idx="11"/>
          </p:nvPr>
        </p:nvSpPr>
        <p:spPr/>
        <p:txBody>
          <a:bodyPr/>
          <a:lstStyle/>
          <a:p>
            <a:r>
              <a:rPr lang="es-ES" dirty="0" smtClean="0">
                <a:solidFill>
                  <a:srgbClr val="3366FF"/>
                </a:solidFill>
              </a:rPr>
              <a:t>Eulália Alvarenga</a:t>
            </a:r>
            <a:endParaRPr lang="es-ES" dirty="0">
              <a:solidFill>
                <a:srgbClr val="3366FF"/>
              </a:solidFill>
            </a:endParaRPr>
          </a:p>
        </p:txBody>
      </p:sp>
    </p:spTree>
    <p:extLst>
      <p:ext uri="{BB962C8B-B14F-4D97-AF65-F5344CB8AC3E}">
        <p14:creationId xmlns:p14="http://schemas.microsoft.com/office/powerpoint/2010/main" val="22120513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48544" y="468522"/>
            <a:ext cx="8568952" cy="7201971"/>
          </a:xfrm>
          <a:prstGeom prst="rect">
            <a:avLst/>
          </a:prstGeom>
        </p:spPr>
        <p:txBody>
          <a:bodyPr wrap="square">
            <a:spAutoFit/>
          </a:bodyPr>
          <a:lstStyle/>
          <a:p>
            <a:endParaRPr lang="pt-BR" dirty="0" smtClean="0"/>
          </a:p>
          <a:p>
            <a:r>
              <a:rPr lang="pt-BR" dirty="0" smtClean="0">
                <a:solidFill>
                  <a:srgbClr val="008000"/>
                </a:solidFill>
              </a:rPr>
              <a:t>3 </a:t>
            </a:r>
            <a:r>
              <a:rPr lang="pt-BR" dirty="0">
                <a:solidFill>
                  <a:srgbClr val="008000"/>
                </a:solidFill>
              </a:rPr>
              <a:t>- “DOAÇÃO” DE IMÓVEIS PARA A PBH ATIVOS S/A</a:t>
            </a:r>
          </a:p>
          <a:p>
            <a:r>
              <a:rPr lang="pt-BR" dirty="0">
                <a:solidFill>
                  <a:srgbClr val="008000"/>
                </a:solidFill>
              </a:rPr>
              <a:t> </a:t>
            </a:r>
          </a:p>
          <a:p>
            <a:pPr>
              <a:lnSpc>
                <a:spcPct val="130000"/>
              </a:lnSpc>
            </a:pPr>
            <a:r>
              <a:rPr lang="pt-BR" dirty="0" smtClean="0">
                <a:solidFill>
                  <a:srgbClr val="000000"/>
                </a:solidFill>
              </a:rPr>
              <a:t>- O terceiro aumento de capital da PBH Ativos S/A se deu com “doação” de 53 (cinquenta e três) imóveis do Município, pelo </a:t>
            </a:r>
            <a:r>
              <a:rPr lang="pt-BR" dirty="0" smtClean="0"/>
              <a:t>valor mínimo de R$ 154.956.670,56</a:t>
            </a:r>
            <a:r>
              <a:rPr lang="pt-BR" dirty="0" smtClean="0">
                <a:solidFill>
                  <a:srgbClr val="000000"/>
                </a:solidFill>
              </a:rPr>
              <a:t>, autorizado pela Lei 10.699, de 10/01/2014 que possui 4 artigos:</a:t>
            </a:r>
          </a:p>
          <a:p>
            <a:pPr>
              <a:lnSpc>
                <a:spcPct val="130000"/>
              </a:lnSpc>
            </a:pPr>
            <a:endParaRPr lang="pt-BR" i="1" dirty="0">
              <a:solidFill>
                <a:srgbClr val="000000"/>
              </a:solidFill>
            </a:endParaRPr>
          </a:p>
          <a:p>
            <a:pPr algn="ctr"/>
            <a:r>
              <a:rPr lang="pt-BR" i="1" dirty="0" smtClean="0">
                <a:solidFill>
                  <a:srgbClr val="000000"/>
                </a:solidFill>
              </a:rPr>
              <a:t>LEI </a:t>
            </a:r>
            <a:r>
              <a:rPr lang="pt-BR" i="1" dirty="0">
                <a:solidFill>
                  <a:srgbClr val="000000"/>
                </a:solidFill>
              </a:rPr>
              <a:t>Nº 10.699, DE 10 DE JANEIRO DE 2014</a:t>
            </a:r>
            <a:endParaRPr lang="pt-BR" dirty="0">
              <a:solidFill>
                <a:srgbClr val="000000"/>
              </a:solidFill>
            </a:endParaRPr>
          </a:p>
          <a:p>
            <a:pPr algn="ctr"/>
            <a:r>
              <a:rPr lang="pt-BR" i="1" dirty="0">
                <a:solidFill>
                  <a:srgbClr val="000000"/>
                </a:solidFill>
              </a:rPr>
              <a:t> </a:t>
            </a:r>
            <a:endParaRPr lang="pt-BR" dirty="0">
              <a:solidFill>
                <a:srgbClr val="000000"/>
              </a:solidFill>
            </a:endParaRPr>
          </a:p>
          <a:p>
            <a:pPr lvl="3" algn="just"/>
            <a:r>
              <a:rPr lang="pt-BR" sz="2200" i="1" dirty="0" smtClean="0">
                <a:solidFill>
                  <a:srgbClr val="000000"/>
                </a:solidFill>
              </a:rPr>
              <a:t>“Autoriza </a:t>
            </a:r>
            <a:r>
              <a:rPr lang="pt-BR" sz="2200" i="1" dirty="0">
                <a:solidFill>
                  <a:srgbClr val="000000"/>
                </a:solidFill>
              </a:rPr>
              <a:t>a alienação à PBH Ativos S/A, </a:t>
            </a:r>
            <a:r>
              <a:rPr lang="pt-BR" sz="2200" i="1" dirty="0"/>
              <a:t>sob a forma de doação</a:t>
            </a:r>
            <a:r>
              <a:rPr lang="pt-BR" sz="2200" i="1" dirty="0">
                <a:solidFill>
                  <a:srgbClr val="000000"/>
                </a:solidFill>
              </a:rPr>
              <a:t>, de bens imóveis de propriedade do Município</a:t>
            </a:r>
            <a:r>
              <a:rPr lang="pt-BR" sz="2200" i="1" dirty="0" smtClean="0">
                <a:solidFill>
                  <a:srgbClr val="000000"/>
                </a:solidFill>
              </a:rPr>
              <a:t>.”</a:t>
            </a:r>
            <a:endParaRPr lang="pt-BR" sz="2200" dirty="0">
              <a:solidFill>
                <a:srgbClr val="000000"/>
              </a:solidFill>
            </a:endParaRPr>
          </a:p>
          <a:p>
            <a:pPr lvl="2" algn="just"/>
            <a:r>
              <a:rPr lang="pt-BR" sz="2200" i="1" dirty="0">
                <a:solidFill>
                  <a:srgbClr val="000000"/>
                </a:solidFill>
              </a:rPr>
              <a:t> </a:t>
            </a:r>
            <a:endParaRPr lang="pt-BR" sz="2200" dirty="0">
              <a:solidFill>
                <a:srgbClr val="000000"/>
              </a:solidFill>
            </a:endParaRPr>
          </a:p>
          <a:p>
            <a:pPr marL="342900" indent="-342900">
              <a:buFontTx/>
              <a:buChar char="•"/>
            </a:pPr>
            <a:endParaRPr lang="pt-BR" dirty="0" smtClean="0">
              <a:solidFill>
                <a:srgbClr val="000000"/>
              </a:solidFill>
            </a:endParaRPr>
          </a:p>
          <a:p>
            <a:pPr marL="342900" indent="-342900">
              <a:buFontTx/>
              <a:buChar char="•"/>
            </a:pPr>
            <a:endParaRPr lang="pt-BR" dirty="0">
              <a:solidFill>
                <a:srgbClr val="000000"/>
              </a:solidFill>
            </a:endParaRPr>
          </a:p>
          <a:p>
            <a:pPr marL="342900" indent="-342900">
              <a:buFontTx/>
              <a:buChar char="•"/>
            </a:pPr>
            <a:endParaRPr lang="pt-BR" dirty="0" smtClean="0">
              <a:solidFill>
                <a:srgbClr val="000000"/>
              </a:solidFill>
            </a:endParaRPr>
          </a:p>
          <a:p>
            <a:pPr marL="342900" indent="-342900">
              <a:buFontTx/>
              <a:buChar char="•"/>
            </a:pPr>
            <a:endParaRPr lang="pt-BR" dirty="0">
              <a:solidFill>
                <a:srgbClr val="000000"/>
              </a:solidFill>
            </a:endParaRPr>
          </a:p>
          <a:p>
            <a:pPr marL="342900" indent="-342900">
              <a:buFontTx/>
              <a:buChar char="•"/>
            </a:pPr>
            <a:endParaRPr lang="pt-BR" dirty="0">
              <a:solidFill>
                <a:srgbClr val="000000"/>
              </a:solidFill>
            </a:endParaRPr>
          </a:p>
        </p:txBody>
      </p:sp>
      <p:sp>
        <p:nvSpPr>
          <p:cNvPr id="3" name="Marcador de pie de página 2"/>
          <p:cNvSpPr>
            <a:spLocks noGrp="1"/>
          </p:cNvSpPr>
          <p:nvPr>
            <p:ph type="ftr" sz="quarter" idx="11"/>
          </p:nvPr>
        </p:nvSpPr>
        <p:spPr/>
        <p:txBody>
          <a:bodyPr/>
          <a:lstStyle/>
          <a:p>
            <a:r>
              <a:rPr lang="es-ES" dirty="0" smtClean="0">
                <a:solidFill>
                  <a:srgbClr val="3366FF"/>
                </a:solidFill>
              </a:rPr>
              <a:t>Eulália Alvarenga</a:t>
            </a:r>
            <a:endParaRPr lang="es-ES" dirty="0">
              <a:solidFill>
                <a:srgbClr val="3366FF"/>
              </a:solidFill>
            </a:endParaRPr>
          </a:p>
        </p:txBody>
      </p:sp>
    </p:spTree>
    <p:extLst>
      <p:ext uri="{BB962C8B-B14F-4D97-AF65-F5344CB8AC3E}">
        <p14:creationId xmlns:p14="http://schemas.microsoft.com/office/powerpoint/2010/main" val="18646657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76536" y="260648"/>
            <a:ext cx="8784976" cy="6137064"/>
          </a:xfrm>
          <a:prstGeom prst="rect">
            <a:avLst/>
          </a:prstGeom>
        </p:spPr>
        <p:txBody>
          <a:bodyPr wrap="square">
            <a:spAutoFit/>
          </a:bodyPr>
          <a:lstStyle/>
          <a:p>
            <a:endParaRPr lang="pt-BR" i="1" dirty="0" smtClean="0">
              <a:solidFill>
                <a:srgbClr val="000000"/>
              </a:solidFill>
            </a:endParaRPr>
          </a:p>
          <a:p>
            <a:pPr algn="ctr"/>
            <a:r>
              <a:rPr lang="pt-BR" i="1" dirty="0">
                <a:solidFill>
                  <a:srgbClr val="008000"/>
                </a:solidFill>
              </a:rPr>
              <a:t>LEI Nº 10.699, DE 10 DE JANEIRO DE 2014</a:t>
            </a:r>
            <a:endParaRPr lang="pt-BR" i="1" dirty="0" smtClean="0">
              <a:solidFill>
                <a:srgbClr val="008000"/>
              </a:solidFill>
            </a:endParaRPr>
          </a:p>
          <a:p>
            <a:pPr>
              <a:lnSpc>
                <a:spcPct val="120000"/>
              </a:lnSpc>
            </a:pPr>
            <a:endParaRPr lang="pt-BR" i="1" dirty="0" smtClean="0">
              <a:solidFill>
                <a:srgbClr val="000000"/>
              </a:solidFill>
            </a:endParaRPr>
          </a:p>
          <a:p>
            <a:pPr>
              <a:lnSpc>
                <a:spcPct val="120000"/>
              </a:lnSpc>
            </a:pPr>
            <a:r>
              <a:rPr lang="pt-BR" i="1" dirty="0" smtClean="0">
                <a:solidFill>
                  <a:srgbClr val="000000"/>
                </a:solidFill>
              </a:rPr>
              <a:t>“O </a:t>
            </a:r>
            <a:r>
              <a:rPr lang="pt-BR" i="1" dirty="0">
                <a:solidFill>
                  <a:srgbClr val="000000"/>
                </a:solidFill>
              </a:rPr>
              <a:t>Povo do Município de Belo Horizonte, por seus representantes, decreta e eu sanciono a seguinte Lei:</a:t>
            </a:r>
          </a:p>
          <a:p>
            <a:pPr>
              <a:lnSpc>
                <a:spcPct val="120000"/>
              </a:lnSpc>
            </a:pPr>
            <a:r>
              <a:rPr lang="pt-BR" i="1" dirty="0">
                <a:solidFill>
                  <a:srgbClr val="000000"/>
                </a:solidFill>
              </a:rPr>
              <a:t> </a:t>
            </a:r>
          </a:p>
          <a:p>
            <a:pPr>
              <a:lnSpc>
                <a:spcPct val="120000"/>
              </a:lnSpc>
            </a:pPr>
            <a:r>
              <a:rPr lang="pt-BR" i="1" dirty="0">
                <a:solidFill>
                  <a:srgbClr val="000000"/>
                </a:solidFill>
              </a:rPr>
              <a:t>Art. 1º - Ficam desafetados de sua destinação original, passando a integrar o patrimônio dominial do Município, os imóveis relacionados no Anexo Único desta lei.</a:t>
            </a:r>
          </a:p>
          <a:p>
            <a:pPr>
              <a:lnSpc>
                <a:spcPct val="120000"/>
              </a:lnSpc>
            </a:pPr>
            <a:r>
              <a:rPr lang="pt-BR" i="1" dirty="0">
                <a:solidFill>
                  <a:srgbClr val="000000"/>
                </a:solidFill>
              </a:rPr>
              <a:t> </a:t>
            </a:r>
          </a:p>
          <a:p>
            <a:pPr>
              <a:lnSpc>
                <a:spcPct val="120000"/>
              </a:lnSpc>
            </a:pPr>
            <a:r>
              <a:rPr lang="pt-BR" i="1" dirty="0"/>
              <a:t>Parágrafo único - </a:t>
            </a:r>
            <a:r>
              <a:rPr lang="pt-BR" i="1" dirty="0">
                <a:solidFill>
                  <a:schemeClr val="tx1"/>
                </a:solidFill>
              </a:rPr>
              <a:t>Fica o Poder Executivo </a:t>
            </a:r>
            <a:r>
              <a:rPr lang="pt-BR" i="1" dirty="0"/>
              <a:t>autorizado a alienar os imóveis mencionados no caput deste artigo à PBH Ativos S/A, para fins </a:t>
            </a:r>
            <a:r>
              <a:rPr lang="pt-BR" i="1" dirty="0">
                <a:solidFill>
                  <a:srgbClr val="008000"/>
                </a:solidFill>
              </a:rPr>
              <a:t>de integralização </a:t>
            </a:r>
            <a:r>
              <a:rPr lang="pt-BR" i="1" dirty="0"/>
              <a:t>em seu capital social. </a:t>
            </a:r>
          </a:p>
          <a:p>
            <a:pPr>
              <a:lnSpc>
                <a:spcPct val="120000"/>
              </a:lnSpc>
            </a:pPr>
            <a:r>
              <a:rPr lang="pt-BR" dirty="0"/>
              <a:t> </a:t>
            </a:r>
          </a:p>
        </p:txBody>
      </p:sp>
      <p:sp>
        <p:nvSpPr>
          <p:cNvPr id="3" name="Marcador de pie de página 2"/>
          <p:cNvSpPr>
            <a:spLocks noGrp="1"/>
          </p:cNvSpPr>
          <p:nvPr>
            <p:ph type="ftr" sz="quarter" idx="11"/>
          </p:nvPr>
        </p:nvSpPr>
        <p:spPr/>
        <p:txBody>
          <a:bodyPr/>
          <a:lstStyle/>
          <a:p>
            <a:r>
              <a:rPr lang="es-ES" dirty="0" smtClean="0">
                <a:solidFill>
                  <a:srgbClr val="3366FF"/>
                </a:solidFill>
              </a:rPr>
              <a:t>Eulália Alvarenga</a:t>
            </a:r>
            <a:endParaRPr lang="es-ES" dirty="0">
              <a:solidFill>
                <a:srgbClr val="3366FF"/>
              </a:solidFill>
            </a:endParaRPr>
          </a:p>
        </p:txBody>
      </p:sp>
    </p:spTree>
    <p:extLst>
      <p:ext uri="{BB962C8B-B14F-4D97-AF65-F5344CB8AC3E}">
        <p14:creationId xmlns:p14="http://schemas.microsoft.com/office/powerpoint/2010/main" val="23550328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20552" y="980728"/>
            <a:ext cx="7992888" cy="4284250"/>
          </a:xfrm>
          <a:prstGeom prst="rect">
            <a:avLst/>
          </a:prstGeom>
        </p:spPr>
        <p:txBody>
          <a:bodyPr wrap="square">
            <a:spAutoFit/>
          </a:bodyPr>
          <a:lstStyle/>
          <a:p>
            <a:pPr algn="just"/>
            <a:endParaRPr lang="pt-BR" dirty="0" smtClean="0">
              <a:solidFill>
                <a:srgbClr val="000000"/>
              </a:solidFill>
            </a:endParaRPr>
          </a:p>
          <a:p>
            <a:pPr algn="just">
              <a:lnSpc>
                <a:spcPct val="130000"/>
              </a:lnSpc>
            </a:pPr>
            <a:endParaRPr lang="pt-BR" i="1" dirty="0" smtClean="0">
              <a:solidFill>
                <a:srgbClr val="000000"/>
              </a:solidFill>
            </a:endParaRPr>
          </a:p>
          <a:p>
            <a:pPr algn="just">
              <a:lnSpc>
                <a:spcPct val="130000"/>
              </a:lnSpc>
            </a:pPr>
            <a:r>
              <a:rPr lang="pt-BR" i="1" dirty="0" smtClean="0">
                <a:solidFill>
                  <a:srgbClr val="000000"/>
                </a:solidFill>
              </a:rPr>
              <a:t>“Art</a:t>
            </a:r>
            <a:r>
              <a:rPr lang="pt-BR" i="1" dirty="0">
                <a:solidFill>
                  <a:srgbClr val="000000"/>
                </a:solidFill>
              </a:rPr>
              <a:t>. 2º - Os imóveis alienados na forma do art. 1º desta lei </a:t>
            </a:r>
            <a:r>
              <a:rPr lang="pt-BR" i="1" dirty="0">
                <a:solidFill>
                  <a:srgbClr val="008000"/>
                </a:solidFill>
              </a:rPr>
              <a:t>poderão</a:t>
            </a:r>
            <a:r>
              <a:rPr lang="pt-BR" i="1" dirty="0">
                <a:solidFill>
                  <a:srgbClr val="000000"/>
                </a:solidFill>
              </a:rPr>
              <a:t>, mediante convênio da PBH Ativos S/A com órgãos ou entidades da administração pública, </a:t>
            </a:r>
            <a:r>
              <a:rPr lang="pt-BR" i="1" dirty="0"/>
              <a:t>ser utilizados para atividades de agricultura urbana e criação de hortas comunitárias, visando ao fortalecimento das ações de segurança alimentar no Município, nos termos do regulamento</a:t>
            </a:r>
            <a:r>
              <a:rPr lang="pt-BR" i="1" dirty="0" smtClean="0"/>
              <a:t>.”</a:t>
            </a:r>
            <a:endParaRPr lang="pt-BR" i="1" dirty="0"/>
          </a:p>
        </p:txBody>
      </p:sp>
      <p:sp>
        <p:nvSpPr>
          <p:cNvPr id="3" name="Marcador de pie de página 2"/>
          <p:cNvSpPr>
            <a:spLocks noGrp="1"/>
          </p:cNvSpPr>
          <p:nvPr>
            <p:ph type="ftr" sz="quarter" idx="11"/>
          </p:nvPr>
        </p:nvSpPr>
        <p:spPr/>
        <p:txBody>
          <a:bodyPr/>
          <a:lstStyle/>
          <a:p>
            <a:r>
              <a:rPr lang="es-ES" dirty="0" smtClean="0">
                <a:solidFill>
                  <a:srgbClr val="3366FF"/>
                </a:solidFill>
              </a:rPr>
              <a:t>Eulália Alvarenga</a:t>
            </a:r>
            <a:endParaRPr lang="es-ES" dirty="0">
              <a:solidFill>
                <a:srgbClr val="3366FF"/>
              </a:solidFill>
            </a:endParaRPr>
          </a:p>
        </p:txBody>
      </p:sp>
    </p:spTree>
    <p:extLst>
      <p:ext uri="{BB962C8B-B14F-4D97-AF65-F5344CB8AC3E}">
        <p14:creationId xmlns:p14="http://schemas.microsoft.com/office/powerpoint/2010/main" val="378242010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44488" y="620688"/>
            <a:ext cx="9361040" cy="5399426"/>
          </a:xfrm>
          <a:prstGeom prst="rect">
            <a:avLst/>
          </a:prstGeom>
        </p:spPr>
        <p:txBody>
          <a:bodyPr wrap="square">
            <a:spAutoFit/>
          </a:bodyPr>
          <a:lstStyle/>
          <a:p>
            <a:pPr algn="ctr">
              <a:lnSpc>
                <a:spcPct val="120000"/>
              </a:lnSpc>
            </a:pPr>
            <a:r>
              <a:rPr lang="pt-BR" dirty="0" smtClean="0">
                <a:solidFill>
                  <a:srgbClr val="008000"/>
                </a:solidFill>
              </a:rPr>
              <a:t>“DOA</a:t>
            </a:r>
            <a:r>
              <a:rPr lang="pt-BR" dirty="0" smtClean="0">
                <a:solidFill>
                  <a:srgbClr val="008000"/>
                </a:solidFill>
              </a:rPr>
              <a:t>ÇÃO” DOS IMÓVEIS</a:t>
            </a:r>
            <a:r>
              <a:rPr lang="pt-BR" dirty="0" smtClean="0">
                <a:solidFill>
                  <a:srgbClr val="008000"/>
                </a:solidFill>
              </a:rPr>
              <a:t> </a:t>
            </a:r>
          </a:p>
          <a:p>
            <a:pPr algn="just">
              <a:lnSpc>
                <a:spcPct val="120000"/>
              </a:lnSpc>
            </a:pPr>
            <a:r>
              <a:rPr lang="pt-BR" sz="2200" dirty="0" smtClean="0">
                <a:solidFill>
                  <a:srgbClr val="000000"/>
                </a:solidFill>
              </a:rPr>
              <a:t>-A </a:t>
            </a:r>
            <a:r>
              <a:rPr lang="pt-BR" sz="2200" dirty="0">
                <a:solidFill>
                  <a:srgbClr val="000000"/>
                </a:solidFill>
              </a:rPr>
              <a:t>finalidade da PBH Ativos S/A </a:t>
            </a:r>
            <a:r>
              <a:rPr lang="pt-BR" sz="2200" dirty="0"/>
              <a:t>não tem quaisquer ações relacionadas às políticas de agricultura urbana, política alimentar e ações assistenciais. </a:t>
            </a:r>
            <a:endParaRPr lang="pt-BR" sz="2200" dirty="0" smtClean="0"/>
          </a:p>
          <a:p>
            <a:pPr algn="just">
              <a:lnSpc>
                <a:spcPct val="120000"/>
              </a:lnSpc>
            </a:pPr>
            <a:endParaRPr lang="pt-BR" sz="2200" dirty="0" smtClean="0">
              <a:solidFill>
                <a:srgbClr val="000000"/>
              </a:solidFill>
            </a:endParaRPr>
          </a:p>
          <a:p>
            <a:pPr algn="just">
              <a:lnSpc>
                <a:spcPct val="120000"/>
              </a:lnSpc>
            </a:pPr>
            <a:r>
              <a:rPr lang="pt-BR" sz="2200" dirty="0" smtClean="0">
                <a:solidFill>
                  <a:srgbClr val="000000"/>
                </a:solidFill>
              </a:rPr>
              <a:t>- </a:t>
            </a:r>
            <a:r>
              <a:rPr lang="pt-BR" sz="2200" dirty="0">
                <a:solidFill>
                  <a:srgbClr val="000000"/>
                </a:solidFill>
              </a:rPr>
              <a:t>A</a:t>
            </a:r>
            <a:r>
              <a:rPr lang="pt-BR" sz="2200" dirty="0" smtClean="0">
                <a:solidFill>
                  <a:srgbClr val="000000"/>
                </a:solidFill>
              </a:rPr>
              <a:t> </a:t>
            </a:r>
            <a:r>
              <a:rPr lang="pt-BR" sz="2200" dirty="0">
                <a:solidFill>
                  <a:srgbClr val="000000"/>
                </a:solidFill>
              </a:rPr>
              <a:t>política pública que deveria ser exercida pela administração direta passa para as mãos da administração indireta ou seja, uma sociedade de economia mista, </a:t>
            </a:r>
            <a:r>
              <a:rPr lang="pt-BR" sz="2200" dirty="0"/>
              <a:t>constituída sob o regime de direito privado</a:t>
            </a:r>
            <a:r>
              <a:rPr lang="pt-BR" sz="2200" dirty="0" smtClean="0">
                <a:solidFill>
                  <a:srgbClr val="000000"/>
                </a:solidFill>
              </a:rPr>
              <a:t>, </a:t>
            </a:r>
            <a:r>
              <a:rPr lang="pt-BR" sz="2200" dirty="0">
                <a:solidFill>
                  <a:srgbClr val="000000"/>
                </a:solidFill>
              </a:rPr>
              <a:t>que visa </a:t>
            </a:r>
            <a:r>
              <a:rPr lang="pt-BR" sz="2200" dirty="0" smtClean="0">
                <a:solidFill>
                  <a:srgbClr val="008000"/>
                </a:solidFill>
              </a:rPr>
              <a:t>LUCRO </a:t>
            </a:r>
            <a:r>
              <a:rPr lang="pt-BR" sz="2200" dirty="0">
                <a:solidFill>
                  <a:srgbClr val="000000"/>
                </a:solidFill>
              </a:rPr>
              <a:t>e sujeita aos </a:t>
            </a:r>
            <a:r>
              <a:rPr lang="pt-BR" sz="2200" dirty="0"/>
              <a:t>ditames de seu conselho de administração</a:t>
            </a:r>
            <a:r>
              <a:rPr lang="pt-BR" sz="2200" dirty="0">
                <a:solidFill>
                  <a:srgbClr val="000000"/>
                </a:solidFill>
              </a:rPr>
              <a:t>. </a:t>
            </a:r>
            <a:endParaRPr lang="pt-BR" sz="2200" dirty="0" smtClean="0">
              <a:solidFill>
                <a:srgbClr val="000000"/>
              </a:solidFill>
            </a:endParaRPr>
          </a:p>
          <a:p>
            <a:pPr algn="just">
              <a:lnSpc>
                <a:spcPct val="120000"/>
              </a:lnSpc>
            </a:pPr>
            <a:endParaRPr lang="pt-BR" sz="2200" dirty="0" smtClean="0">
              <a:solidFill>
                <a:srgbClr val="000000"/>
              </a:solidFill>
            </a:endParaRPr>
          </a:p>
          <a:p>
            <a:pPr algn="just">
              <a:lnSpc>
                <a:spcPct val="120000"/>
              </a:lnSpc>
            </a:pPr>
            <a:r>
              <a:rPr lang="pt-BR" sz="2200" dirty="0" smtClean="0">
                <a:solidFill>
                  <a:srgbClr val="000000"/>
                </a:solidFill>
              </a:rPr>
              <a:t>-Ressalta</a:t>
            </a:r>
            <a:r>
              <a:rPr lang="pt-BR" sz="2200" dirty="0">
                <a:solidFill>
                  <a:srgbClr val="000000"/>
                </a:solidFill>
              </a:rPr>
              <a:t>-se inclusive que a S/A poderá admitir como sócios pessoas físicas e jurídicas de direito privado de até o limite de 20% do capital </a:t>
            </a:r>
            <a:r>
              <a:rPr lang="pt-BR" sz="2200" dirty="0" smtClean="0">
                <a:solidFill>
                  <a:srgbClr val="000000"/>
                </a:solidFill>
              </a:rPr>
              <a:t>social- Dec. 14.444 – que </a:t>
            </a:r>
            <a:r>
              <a:rPr lang="pt-BR" sz="2200" dirty="0" smtClean="0"/>
              <a:t>está </a:t>
            </a:r>
            <a:r>
              <a:rPr lang="pt-BR" sz="2200" dirty="0" smtClean="0"/>
              <a:t>sendo </a:t>
            </a:r>
            <a:r>
              <a:rPr lang="pt-BR" sz="2200" dirty="0" smtClean="0"/>
              <a:t>alterado por Decreto- Prefeito </a:t>
            </a:r>
            <a:r>
              <a:rPr lang="pt-BR" sz="2200" dirty="0" smtClean="0">
                <a:solidFill>
                  <a:srgbClr val="000000"/>
                </a:solidFill>
              </a:rPr>
              <a:t>- Que </a:t>
            </a:r>
            <a:r>
              <a:rPr lang="pt-BR" sz="2200" dirty="0">
                <a:solidFill>
                  <a:srgbClr val="000000"/>
                </a:solidFill>
              </a:rPr>
              <a:t>conflito de interesses! </a:t>
            </a:r>
          </a:p>
        </p:txBody>
      </p:sp>
      <p:sp>
        <p:nvSpPr>
          <p:cNvPr id="2" name="Marcador de pie de página 1"/>
          <p:cNvSpPr>
            <a:spLocks noGrp="1"/>
          </p:cNvSpPr>
          <p:nvPr>
            <p:ph type="ftr" sz="quarter" idx="11"/>
          </p:nvPr>
        </p:nvSpPr>
        <p:spPr/>
        <p:txBody>
          <a:bodyPr/>
          <a:lstStyle/>
          <a:p>
            <a:r>
              <a:rPr lang="es-ES" dirty="0" smtClean="0">
                <a:solidFill>
                  <a:srgbClr val="3366FF"/>
                </a:solidFill>
              </a:rPr>
              <a:t>Eulália Alvarenga</a:t>
            </a:r>
            <a:endParaRPr lang="es-ES" dirty="0">
              <a:solidFill>
                <a:srgbClr val="3366FF"/>
              </a:solidFill>
            </a:endParaRPr>
          </a:p>
        </p:txBody>
      </p:sp>
    </p:spTree>
    <p:extLst>
      <p:ext uri="{BB962C8B-B14F-4D97-AF65-F5344CB8AC3E}">
        <p14:creationId xmlns:p14="http://schemas.microsoft.com/office/powerpoint/2010/main" val="210195031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48544" y="476672"/>
            <a:ext cx="8784976" cy="5472267"/>
          </a:xfrm>
          <a:prstGeom prst="rect">
            <a:avLst/>
          </a:prstGeom>
        </p:spPr>
        <p:txBody>
          <a:bodyPr wrap="square">
            <a:spAutoFit/>
          </a:bodyPr>
          <a:lstStyle/>
          <a:p>
            <a:r>
              <a:rPr lang="pt-BR" dirty="0" smtClean="0">
                <a:solidFill>
                  <a:schemeClr val="accent5">
                    <a:lumMod val="75000"/>
                  </a:schemeClr>
                </a:solidFill>
              </a:rPr>
              <a:t>4 - CESSÃO </a:t>
            </a:r>
            <a:r>
              <a:rPr lang="pt-BR" dirty="0">
                <a:solidFill>
                  <a:schemeClr val="accent5">
                    <a:lumMod val="75000"/>
                  </a:schemeClr>
                </a:solidFill>
              </a:rPr>
              <a:t>DE CRÉDITOS TRIBUTÁRIOS E NÃO TRIBUTÁRIOS PARA LASTREAR DEBÊNTURES</a:t>
            </a:r>
            <a:r>
              <a:rPr lang="pt-BR" dirty="0" smtClean="0">
                <a:solidFill>
                  <a:schemeClr val="accent5">
                    <a:lumMod val="75000"/>
                  </a:schemeClr>
                </a:solidFill>
              </a:rPr>
              <a:t>.</a:t>
            </a:r>
            <a:r>
              <a:rPr lang="pt-BR" dirty="0">
                <a:solidFill>
                  <a:schemeClr val="accent5">
                    <a:lumMod val="75000"/>
                  </a:schemeClr>
                </a:solidFill>
              </a:rPr>
              <a:t> </a:t>
            </a:r>
            <a:endParaRPr lang="pt-BR" dirty="0" smtClean="0">
              <a:solidFill>
                <a:schemeClr val="accent5">
                  <a:lumMod val="75000"/>
                </a:schemeClr>
              </a:solidFill>
            </a:endParaRPr>
          </a:p>
          <a:p>
            <a:endParaRPr lang="pt-BR" dirty="0">
              <a:solidFill>
                <a:schemeClr val="accent5">
                  <a:lumMod val="75000"/>
                </a:schemeClr>
              </a:solidFill>
            </a:endParaRPr>
          </a:p>
          <a:p>
            <a:r>
              <a:rPr lang="pt-BR" b="0" dirty="0" smtClean="0">
                <a:solidFill>
                  <a:srgbClr val="000000"/>
                </a:solidFill>
                <a:latin typeface="Arial"/>
                <a:cs typeface="Arial"/>
              </a:rPr>
              <a:t>-</a:t>
            </a:r>
            <a:r>
              <a:rPr lang="pt-BR" dirty="0" smtClean="0">
                <a:solidFill>
                  <a:srgbClr val="000000"/>
                </a:solidFill>
                <a:latin typeface="Times New Roman"/>
                <a:cs typeface="Times New Roman"/>
              </a:rPr>
              <a:t>Fábio </a:t>
            </a:r>
            <a:r>
              <a:rPr lang="pt-BR" dirty="0">
                <a:solidFill>
                  <a:srgbClr val="000000"/>
                </a:solidFill>
                <a:latin typeface="Times New Roman"/>
                <a:cs typeface="Times New Roman"/>
              </a:rPr>
              <a:t>Ulhoa Coelho  diz </a:t>
            </a:r>
            <a:r>
              <a:rPr lang="pt-BR" dirty="0" smtClean="0">
                <a:solidFill>
                  <a:srgbClr val="000000"/>
                </a:solidFill>
                <a:latin typeface="Times New Roman"/>
                <a:cs typeface="Times New Roman"/>
              </a:rPr>
              <a:t>que</a:t>
            </a:r>
            <a:r>
              <a:rPr lang="pt-BR" dirty="0" smtClean="0">
                <a:solidFill>
                  <a:srgbClr val="000000"/>
                </a:solidFill>
                <a:latin typeface="Times New Roman"/>
                <a:cs typeface="Times New Roman"/>
              </a:rPr>
              <a:t>:</a:t>
            </a:r>
          </a:p>
          <a:p>
            <a:endParaRPr lang="pt-BR" dirty="0" smtClean="0">
              <a:solidFill>
                <a:srgbClr val="000000"/>
              </a:solidFill>
              <a:latin typeface="Times New Roman"/>
              <a:cs typeface="Times New Roman"/>
            </a:endParaRPr>
          </a:p>
          <a:p>
            <a:pPr>
              <a:lnSpc>
                <a:spcPct val="120000"/>
              </a:lnSpc>
            </a:pPr>
            <a:r>
              <a:rPr lang="pt-BR" dirty="0" smtClean="0">
                <a:solidFill>
                  <a:srgbClr val="000000"/>
                </a:solidFill>
                <a:latin typeface="Times New Roman"/>
                <a:cs typeface="Times New Roman"/>
              </a:rPr>
              <a:t> </a:t>
            </a:r>
            <a:r>
              <a:rPr lang="pt-BR" dirty="0">
                <a:latin typeface="Times New Roman"/>
                <a:cs typeface="Times New Roman"/>
              </a:rPr>
              <a:t>“Debêntures </a:t>
            </a:r>
            <a:r>
              <a:rPr lang="pt-BR" dirty="0">
                <a:solidFill>
                  <a:srgbClr val="000000"/>
                </a:solidFill>
                <a:latin typeface="Times New Roman"/>
                <a:cs typeface="Times New Roman"/>
              </a:rPr>
              <a:t>são valores mobiliários que conferem direito de crédito perante a Sociedade Anônima emissora, nas condições constantes do certificado (se houver) e da escritura de emissão”, ou seja debentures são títulos de crédito contra uma </a:t>
            </a:r>
            <a:r>
              <a:rPr lang="pt-BR" dirty="0" smtClean="0">
                <a:solidFill>
                  <a:srgbClr val="000000"/>
                </a:solidFill>
                <a:latin typeface="Times New Roman"/>
                <a:cs typeface="Times New Roman"/>
              </a:rPr>
              <a:t> </a:t>
            </a:r>
            <a:r>
              <a:rPr lang="pt-BR" dirty="0">
                <a:solidFill>
                  <a:srgbClr val="000000"/>
                </a:solidFill>
                <a:latin typeface="Times New Roman"/>
                <a:cs typeface="Times New Roman"/>
              </a:rPr>
              <a:t>S/</a:t>
            </a:r>
            <a:r>
              <a:rPr lang="pt-BR" dirty="0" smtClean="0">
                <a:solidFill>
                  <a:srgbClr val="000000"/>
                </a:solidFill>
                <a:latin typeface="Times New Roman"/>
                <a:cs typeface="Times New Roman"/>
              </a:rPr>
              <a:t>A. </a:t>
            </a:r>
            <a:r>
              <a:rPr lang="pt-BR" dirty="0">
                <a:solidFill>
                  <a:schemeClr val="tx1"/>
                </a:solidFill>
                <a:latin typeface="Times New Roman"/>
                <a:cs typeface="Times New Roman"/>
              </a:rPr>
              <a:t> </a:t>
            </a:r>
          </a:p>
          <a:p>
            <a:pPr>
              <a:lnSpc>
                <a:spcPct val="120000"/>
              </a:lnSpc>
            </a:pPr>
            <a:endParaRPr lang="pt-BR" dirty="0" smtClean="0">
              <a:solidFill>
                <a:schemeClr val="tx1"/>
              </a:solidFill>
              <a:latin typeface="Times New Roman"/>
              <a:cs typeface="Times New Roman"/>
            </a:endParaRPr>
          </a:p>
          <a:p>
            <a:pPr algn="just">
              <a:lnSpc>
                <a:spcPct val="120000"/>
              </a:lnSpc>
            </a:pPr>
            <a:r>
              <a:rPr lang="pt-BR" dirty="0" smtClean="0">
                <a:solidFill>
                  <a:schemeClr val="tx1"/>
                </a:solidFill>
                <a:latin typeface="Times New Roman"/>
                <a:cs typeface="Times New Roman"/>
              </a:rPr>
              <a:t>-</a:t>
            </a:r>
            <a:r>
              <a:rPr lang="pt-BR" dirty="0" smtClean="0">
                <a:solidFill>
                  <a:schemeClr val="tx1"/>
                </a:solidFill>
                <a:latin typeface="Times New Roman"/>
                <a:cs typeface="Times New Roman"/>
              </a:rPr>
              <a:t>As </a:t>
            </a:r>
            <a:r>
              <a:rPr lang="pt-BR" dirty="0">
                <a:solidFill>
                  <a:schemeClr val="tx1"/>
                </a:solidFill>
                <a:latin typeface="Times New Roman"/>
                <a:cs typeface="Times New Roman"/>
              </a:rPr>
              <a:t>operações com </a:t>
            </a:r>
            <a:r>
              <a:rPr lang="pt-BR" dirty="0" smtClean="0">
                <a:solidFill>
                  <a:schemeClr val="tx1"/>
                </a:solidFill>
                <a:latin typeface="Times New Roman"/>
                <a:cs typeface="Times New Roman"/>
              </a:rPr>
              <a:t>debêntures </a:t>
            </a:r>
            <a:r>
              <a:rPr lang="pt-BR" dirty="0">
                <a:solidFill>
                  <a:schemeClr val="tx1"/>
                </a:solidFill>
                <a:latin typeface="Times New Roman"/>
                <a:cs typeface="Times New Roman"/>
              </a:rPr>
              <a:t>lastreadas principalmente </a:t>
            </a:r>
            <a:r>
              <a:rPr lang="pt-BR" dirty="0">
                <a:solidFill>
                  <a:schemeClr val="tx1"/>
                </a:solidFill>
              </a:rPr>
              <a:t>em </a:t>
            </a:r>
            <a:r>
              <a:rPr lang="pt-BR" dirty="0"/>
              <a:t>créditos tributários </a:t>
            </a:r>
            <a:r>
              <a:rPr lang="pt-BR" dirty="0" smtClean="0"/>
              <a:t>parcelados</a:t>
            </a:r>
            <a:r>
              <a:rPr lang="pt-BR" dirty="0">
                <a:solidFill>
                  <a:schemeClr val="tx1"/>
                </a:solidFill>
              </a:rPr>
              <a:t> </a:t>
            </a:r>
            <a:r>
              <a:rPr lang="pt-BR" dirty="0" smtClean="0">
                <a:solidFill>
                  <a:schemeClr val="tx1"/>
                </a:solidFill>
              </a:rPr>
              <a:t>=   </a:t>
            </a:r>
            <a:r>
              <a:rPr lang="pt-BR" dirty="0">
                <a:solidFill>
                  <a:schemeClr val="tx1"/>
                </a:solidFill>
              </a:rPr>
              <a:t>ferem a Constituição Federal-CF,  a Lei Complementar 101/</a:t>
            </a:r>
            <a:r>
              <a:rPr lang="pt-BR" dirty="0" smtClean="0">
                <a:solidFill>
                  <a:schemeClr val="tx1"/>
                </a:solidFill>
              </a:rPr>
              <a:t>2000 – LRF  e o CTN</a:t>
            </a:r>
            <a:endParaRPr lang="es-ES" dirty="0">
              <a:solidFill>
                <a:schemeClr val="tx1"/>
              </a:solidFill>
            </a:endParaRPr>
          </a:p>
        </p:txBody>
      </p:sp>
      <p:sp>
        <p:nvSpPr>
          <p:cNvPr id="3" name="Marcador de pie de página 2"/>
          <p:cNvSpPr>
            <a:spLocks noGrp="1"/>
          </p:cNvSpPr>
          <p:nvPr>
            <p:ph type="ftr" sz="quarter" idx="11"/>
          </p:nvPr>
        </p:nvSpPr>
        <p:spPr/>
        <p:txBody>
          <a:bodyPr/>
          <a:lstStyle/>
          <a:p>
            <a:r>
              <a:rPr lang="es-ES" dirty="0" smtClean="0">
                <a:solidFill>
                  <a:srgbClr val="3366FF"/>
                </a:solidFill>
              </a:rPr>
              <a:t>Eulália Alvarenga</a:t>
            </a:r>
            <a:endParaRPr lang="es-ES" dirty="0">
              <a:solidFill>
                <a:srgbClr val="3366FF"/>
              </a:solidFill>
            </a:endParaRPr>
          </a:p>
        </p:txBody>
      </p:sp>
    </p:spTree>
    <p:extLst>
      <p:ext uri="{BB962C8B-B14F-4D97-AF65-F5344CB8AC3E}">
        <p14:creationId xmlns:p14="http://schemas.microsoft.com/office/powerpoint/2010/main" val="208367142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32520" y="692696"/>
            <a:ext cx="9073008" cy="5503045"/>
          </a:xfrm>
          <a:prstGeom prst="rect">
            <a:avLst/>
          </a:prstGeom>
        </p:spPr>
        <p:txBody>
          <a:bodyPr wrap="square">
            <a:spAutoFit/>
          </a:bodyPr>
          <a:lstStyle/>
          <a:p>
            <a:endParaRPr lang="pt-BR" dirty="0">
              <a:solidFill>
                <a:srgbClr val="000000"/>
              </a:solidFill>
            </a:endParaRPr>
          </a:p>
          <a:p>
            <a:r>
              <a:rPr lang="pt-BR" dirty="0" smtClean="0">
                <a:solidFill>
                  <a:srgbClr val="000000"/>
                </a:solidFill>
              </a:rPr>
              <a:t>  </a:t>
            </a:r>
            <a:r>
              <a:rPr lang="pt-BR" dirty="0" smtClean="0">
                <a:solidFill>
                  <a:srgbClr val="008000"/>
                </a:solidFill>
              </a:rPr>
              <a:t>O </a:t>
            </a:r>
            <a:r>
              <a:rPr lang="pt-BR" dirty="0">
                <a:solidFill>
                  <a:srgbClr val="008000"/>
                </a:solidFill>
              </a:rPr>
              <a:t>art</a:t>
            </a:r>
            <a:r>
              <a:rPr lang="pt-BR" dirty="0" smtClean="0">
                <a:solidFill>
                  <a:srgbClr val="008000"/>
                </a:solidFill>
              </a:rPr>
              <a:t>. 4</a:t>
            </a:r>
            <a:r>
              <a:rPr lang="pt-BR" baseline="30000" dirty="0" smtClean="0">
                <a:solidFill>
                  <a:srgbClr val="008000"/>
                </a:solidFill>
              </a:rPr>
              <a:t>o</a:t>
            </a:r>
            <a:r>
              <a:rPr lang="pt-BR" dirty="0">
                <a:solidFill>
                  <a:srgbClr val="008000"/>
                </a:solidFill>
              </a:rPr>
              <a:t>, II da Lei 10.003/2010 a PBH Ativos prevê</a:t>
            </a:r>
            <a:r>
              <a:rPr lang="pt-BR" dirty="0">
                <a:solidFill>
                  <a:srgbClr val="000000"/>
                </a:solidFill>
              </a:rPr>
              <a:t>: </a:t>
            </a:r>
            <a:endParaRPr lang="pt-BR" dirty="0" smtClean="0">
              <a:solidFill>
                <a:srgbClr val="000000"/>
              </a:solidFill>
            </a:endParaRPr>
          </a:p>
          <a:p>
            <a:r>
              <a:rPr lang="pt-BR" dirty="0" smtClean="0">
                <a:solidFill>
                  <a:srgbClr val="000000"/>
                </a:solidFill>
              </a:rPr>
              <a:t> </a:t>
            </a:r>
            <a:endParaRPr lang="pt-BR" dirty="0">
              <a:solidFill>
                <a:srgbClr val="000000"/>
              </a:solidFill>
            </a:endParaRPr>
          </a:p>
          <a:p>
            <a:pPr lvl="1" algn="just">
              <a:lnSpc>
                <a:spcPct val="130000"/>
              </a:lnSpc>
            </a:pPr>
            <a:r>
              <a:rPr lang="pt-BR" dirty="0">
                <a:solidFill>
                  <a:srgbClr val="000000"/>
                </a:solidFill>
              </a:rPr>
              <a:t> “ Art. 4º - Fica desde já autorizado ao Município o aumento de capital social da sociedade, a qualquer tempo, com contribuições em: “</a:t>
            </a:r>
          </a:p>
          <a:p>
            <a:pPr lvl="1" algn="just">
              <a:lnSpc>
                <a:spcPct val="130000"/>
              </a:lnSpc>
            </a:pPr>
            <a:r>
              <a:rPr lang="pt-BR" dirty="0">
                <a:solidFill>
                  <a:srgbClr val="000000"/>
                </a:solidFill>
              </a:rPr>
              <a:t>........</a:t>
            </a:r>
          </a:p>
          <a:p>
            <a:pPr lvl="1" algn="just">
              <a:lnSpc>
                <a:spcPct val="130000"/>
              </a:lnSpc>
            </a:pPr>
            <a:r>
              <a:rPr lang="pt-BR" dirty="0"/>
              <a:t>“II - direitos creditórios de titularidade do Município, </a:t>
            </a:r>
            <a:r>
              <a:rPr lang="pt-BR" dirty="0">
                <a:solidFill>
                  <a:srgbClr val="008000"/>
                </a:solidFill>
              </a:rPr>
              <a:t>originários de créditos tributários e não tributários</a:t>
            </a:r>
            <a:r>
              <a:rPr lang="pt-BR" dirty="0"/>
              <a:t>, devidamente constituídos, </a:t>
            </a:r>
            <a:r>
              <a:rPr lang="pt-BR" dirty="0">
                <a:solidFill>
                  <a:srgbClr val="008000"/>
                </a:solidFill>
              </a:rPr>
              <a:t>objeto de parcelamentos administrativos ou judiciais,</a:t>
            </a:r>
            <a:r>
              <a:rPr lang="pt-BR" dirty="0"/>
              <a:t> observado o disposto no art. 7° da Lei nº 7.932, de 30 de dezembro de 1999;</a:t>
            </a:r>
            <a:r>
              <a:rPr lang="pt-BR" dirty="0" smtClean="0"/>
              <a:t>”</a:t>
            </a:r>
            <a:endParaRPr lang="pt-BR" dirty="0">
              <a:solidFill>
                <a:srgbClr val="000000"/>
              </a:solidFill>
            </a:endParaRPr>
          </a:p>
        </p:txBody>
      </p:sp>
      <p:sp>
        <p:nvSpPr>
          <p:cNvPr id="3" name="Marcador de pie de página 2"/>
          <p:cNvSpPr>
            <a:spLocks noGrp="1"/>
          </p:cNvSpPr>
          <p:nvPr>
            <p:ph type="ftr" sz="quarter" idx="11"/>
          </p:nvPr>
        </p:nvSpPr>
        <p:spPr/>
        <p:txBody>
          <a:bodyPr/>
          <a:lstStyle/>
          <a:p>
            <a:r>
              <a:rPr lang="es-ES" dirty="0" smtClean="0">
                <a:solidFill>
                  <a:srgbClr val="3366FF"/>
                </a:solidFill>
              </a:rPr>
              <a:t>Eulália Alvarenga</a:t>
            </a:r>
            <a:endParaRPr lang="es-ES" dirty="0">
              <a:solidFill>
                <a:srgbClr val="3366FF"/>
              </a:solidFill>
            </a:endParaRPr>
          </a:p>
        </p:txBody>
      </p:sp>
    </p:spTree>
    <p:extLst>
      <p:ext uri="{BB962C8B-B14F-4D97-AF65-F5344CB8AC3E}">
        <p14:creationId xmlns:p14="http://schemas.microsoft.com/office/powerpoint/2010/main" val="346759902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32520" y="260648"/>
            <a:ext cx="8928992" cy="3046988"/>
          </a:xfrm>
          <a:prstGeom prst="rect">
            <a:avLst/>
          </a:prstGeom>
        </p:spPr>
        <p:txBody>
          <a:bodyPr wrap="square">
            <a:spAutoFit/>
          </a:bodyPr>
          <a:lstStyle/>
          <a:p>
            <a:endParaRPr lang="pt-BR" dirty="0"/>
          </a:p>
          <a:p>
            <a:pPr algn="ctr"/>
            <a:r>
              <a:rPr lang="pt-BR" dirty="0" smtClean="0">
                <a:solidFill>
                  <a:srgbClr val="008000"/>
                </a:solidFill>
              </a:rPr>
              <a:t>LANÇAMENTO </a:t>
            </a:r>
            <a:r>
              <a:rPr lang="pt-BR" dirty="0" smtClean="0">
                <a:solidFill>
                  <a:srgbClr val="008000"/>
                </a:solidFill>
              </a:rPr>
              <a:t>DE DEBENTURES </a:t>
            </a:r>
            <a:r>
              <a:rPr lang="pt-BR" dirty="0" smtClean="0">
                <a:solidFill>
                  <a:srgbClr val="008000"/>
                </a:solidFill>
              </a:rPr>
              <a:t>PELA P</a:t>
            </a:r>
            <a:r>
              <a:rPr lang="pt-BR" dirty="0" smtClean="0">
                <a:solidFill>
                  <a:srgbClr val="008000"/>
                </a:solidFill>
              </a:rPr>
              <a:t>BH ATIVOS</a:t>
            </a:r>
            <a:endParaRPr lang="pt-BR" dirty="0" smtClean="0">
              <a:solidFill>
                <a:srgbClr val="008000"/>
              </a:solidFill>
            </a:endParaRPr>
          </a:p>
          <a:p>
            <a:pPr algn="ctr"/>
            <a:endParaRPr lang="pt-BR" dirty="0">
              <a:solidFill>
                <a:srgbClr val="008000"/>
              </a:solidFill>
            </a:endParaRPr>
          </a:p>
          <a:p>
            <a:pPr marL="342900" indent="-342900">
              <a:buFontTx/>
              <a:buChar char="-"/>
            </a:pPr>
            <a:r>
              <a:rPr lang="pt-BR" dirty="0" smtClean="0"/>
              <a:t>PREGAO</a:t>
            </a:r>
            <a:r>
              <a:rPr lang="pt-BR" dirty="0" smtClean="0">
                <a:solidFill>
                  <a:srgbClr val="000000"/>
                </a:solidFill>
              </a:rPr>
              <a:t>- Banco BTG Pactual S/A -  os </a:t>
            </a:r>
            <a:r>
              <a:rPr lang="pt-BR" dirty="0">
                <a:solidFill>
                  <a:srgbClr val="000000"/>
                </a:solidFill>
              </a:rPr>
              <a:t>tramites não foram </a:t>
            </a:r>
            <a:r>
              <a:rPr lang="pt-BR" dirty="0" smtClean="0">
                <a:solidFill>
                  <a:srgbClr val="000000"/>
                </a:solidFill>
              </a:rPr>
              <a:t>TRANSPRENTES – </a:t>
            </a:r>
            <a:r>
              <a:rPr lang="pt-BR" dirty="0" smtClean="0">
                <a:solidFill>
                  <a:srgbClr val="000000"/>
                </a:solidFill>
              </a:rPr>
              <a:t>h</a:t>
            </a:r>
            <a:r>
              <a:rPr lang="pt-BR" dirty="0" smtClean="0">
                <a:solidFill>
                  <a:srgbClr val="000000"/>
                </a:solidFill>
              </a:rPr>
              <a:t>á indícios de i</a:t>
            </a:r>
            <a:r>
              <a:rPr lang="pt-BR" dirty="0" smtClean="0">
                <a:solidFill>
                  <a:srgbClr val="000000"/>
                </a:solidFill>
              </a:rPr>
              <a:t>legalidades   </a:t>
            </a:r>
            <a:endParaRPr lang="pt-BR" dirty="0" smtClean="0">
              <a:solidFill>
                <a:srgbClr val="000000"/>
              </a:solidFill>
            </a:endParaRPr>
          </a:p>
          <a:p>
            <a:pPr algn="ctr"/>
            <a:endParaRPr lang="pt-BR" dirty="0" smtClean="0">
              <a:solidFill>
                <a:srgbClr val="008000"/>
              </a:solidFill>
            </a:endParaRPr>
          </a:p>
          <a:p>
            <a:pPr algn="ctr"/>
            <a:r>
              <a:rPr lang="pt-BR" dirty="0" smtClean="0">
                <a:solidFill>
                  <a:srgbClr val="008000"/>
                </a:solidFill>
              </a:rPr>
              <a:t>TIPOS </a:t>
            </a:r>
            <a:endParaRPr lang="pt-BR" dirty="0" smtClean="0">
              <a:solidFill>
                <a:srgbClr val="008000"/>
              </a:solidFill>
            </a:endParaRPr>
          </a:p>
          <a:p>
            <a:pPr algn="ctr"/>
            <a:endParaRPr lang="pt-BR" dirty="0">
              <a:solidFill>
                <a:srgbClr val="000000"/>
              </a:solidFill>
            </a:endParaRPr>
          </a:p>
        </p:txBody>
      </p:sp>
      <p:sp>
        <p:nvSpPr>
          <p:cNvPr id="3" name="Rectángulo 2"/>
          <p:cNvSpPr/>
          <p:nvPr/>
        </p:nvSpPr>
        <p:spPr>
          <a:xfrm>
            <a:off x="560512" y="2996952"/>
            <a:ext cx="8712968" cy="1994392"/>
          </a:xfrm>
          <a:prstGeom prst="rect">
            <a:avLst/>
          </a:prstGeom>
        </p:spPr>
        <p:txBody>
          <a:bodyPr wrap="square">
            <a:spAutoFit/>
          </a:bodyPr>
          <a:lstStyle/>
          <a:p>
            <a:pPr algn="just">
              <a:lnSpc>
                <a:spcPct val="130000"/>
              </a:lnSpc>
            </a:pPr>
            <a:r>
              <a:rPr lang="pt-BR" dirty="0">
                <a:solidFill>
                  <a:srgbClr val="000000"/>
                </a:solidFill>
              </a:rPr>
              <a:t>A PBH Ativos S/A emitiu dois tipos de </a:t>
            </a:r>
            <a:r>
              <a:rPr lang="pt-BR" dirty="0" smtClean="0">
                <a:solidFill>
                  <a:srgbClr val="000000"/>
                </a:solidFill>
              </a:rPr>
              <a:t>debentures:</a:t>
            </a:r>
            <a:endParaRPr lang="pt-BR" dirty="0">
              <a:solidFill>
                <a:srgbClr val="000000"/>
              </a:solidFill>
            </a:endParaRPr>
          </a:p>
          <a:p>
            <a:pPr lvl="0" algn="just">
              <a:lnSpc>
                <a:spcPct val="130000"/>
              </a:lnSpc>
            </a:pPr>
            <a:r>
              <a:rPr lang="pt-BR" dirty="0" smtClean="0">
                <a:solidFill>
                  <a:srgbClr val="000000"/>
                </a:solidFill>
              </a:rPr>
              <a:t> - </a:t>
            </a:r>
            <a:r>
              <a:rPr lang="pt-BR" dirty="0" smtClean="0"/>
              <a:t>uma </a:t>
            </a:r>
            <a:r>
              <a:rPr lang="pt-BR" dirty="0"/>
              <a:t>subordinada sem </a:t>
            </a:r>
            <a:r>
              <a:rPr lang="pt-BR" dirty="0" smtClean="0"/>
              <a:t>lastro</a:t>
            </a:r>
            <a:r>
              <a:rPr lang="pt-BR" dirty="0" smtClean="0">
                <a:solidFill>
                  <a:srgbClr val="000000"/>
                </a:solidFill>
              </a:rPr>
              <a:t>- entregue ao Município;</a:t>
            </a:r>
            <a:endParaRPr lang="pt-BR" dirty="0">
              <a:solidFill>
                <a:srgbClr val="000000"/>
              </a:solidFill>
            </a:endParaRPr>
          </a:p>
          <a:p>
            <a:pPr lvl="0" algn="just">
              <a:lnSpc>
                <a:spcPct val="130000"/>
              </a:lnSpc>
            </a:pPr>
            <a:r>
              <a:rPr lang="pt-BR" dirty="0" smtClean="0">
                <a:solidFill>
                  <a:srgbClr val="000000"/>
                </a:solidFill>
              </a:rPr>
              <a:t>- </a:t>
            </a:r>
            <a:r>
              <a:rPr lang="pt-BR" dirty="0" smtClean="0"/>
              <a:t>uma </a:t>
            </a:r>
            <a:r>
              <a:rPr lang="pt-BR" dirty="0"/>
              <a:t>com garantia </a:t>
            </a:r>
            <a:r>
              <a:rPr lang="pt-BR" dirty="0" smtClean="0"/>
              <a:t>real </a:t>
            </a:r>
            <a:r>
              <a:rPr lang="pt-BR" dirty="0" smtClean="0">
                <a:solidFill>
                  <a:srgbClr val="000000"/>
                </a:solidFill>
              </a:rPr>
              <a:t>-  lastreada </a:t>
            </a:r>
            <a:r>
              <a:rPr lang="pt-BR" dirty="0">
                <a:solidFill>
                  <a:srgbClr val="000000"/>
                </a:solidFill>
              </a:rPr>
              <a:t>em créditos cedidos pelo Município de Belo </a:t>
            </a:r>
            <a:r>
              <a:rPr lang="pt-BR" dirty="0" smtClean="0">
                <a:solidFill>
                  <a:srgbClr val="000000"/>
                </a:solidFill>
              </a:rPr>
              <a:t>Horizonte – entregue a seletos investidores</a:t>
            </a:r>
            <a:endParaRPr lang="pt-BR" dirty="0">
              <a:solidFill>
                <a:srgbClr val="000000"/>
              </a:solidFill>
            </a:endParaRPr>
          </a:p>
        </p:txBody>
      </p:sp>
      <p:sp>
        <p:nvSpPr>
          <p:cNvPr id="4" name="Marcador de pie de página 3"/>
          <p:cNvSpPr>
            <a:spLocks noGrp="1"/>
          </p:cNvSpPr>
          <p:nvPr>
            <p:ph type="ftr" sz="quarter" idx="11"/>
          </p:nvPr>
        </p:nvSpPr>
        <p:spPr/>
        <p:txBody>
          <a:bodyPr/>
          <a:lstStyle/>
          <a:p>
            <a:r>
              <a:rPr lang="es-ES" dirty="0" smtClean="0">
                <a:solidFill>
                  <a:srgbClr val="0000FF"/>
                </a:solidFill>
              </a:rPr>
              <a:t>Eulália Alvarenga</a:t>
            </a:r>
            <a:endParaRPr lang="es-ES" dirty="0">
              <a:solidFill>
                <a:srgbClr val="0000FF"/>
              </a:solidFill>
            </a:endParaRPr>
          </a:p>
        </p:txBody>
      </p:sp>
    </p:spTree>
    <p:extLst>
      <p:ext uri="{BB962C8B-B14F-4D97-AF65-F5344CB8AC3E}">
        <p14:creationId xmlns:p14="http://schemas.microsoft.com/office/powerpoint/2010/main" val="237442640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76536" y="332656"/>
            <a:ext cx="8496944" cy="5022914"/>
          </a:xfrm>
          <a:prstGeom prst="rect">
            <a:avLst/>
          </a:prstGeom>
        </p:spPr>
        <p:txBody>
          <a:bodyPr wrap="square">
            <a:spAutoFit/>
          </a:bodyPr>
          <a:lstStyle/>
          <a:p>
            <a:pPr marL="342900" indent="-342900">
              <a:buFontTx/>
              <a:buChar char="-"/>
            </a:pPr>
            <a:endParaRPr lang="pt-BR" dirty="0" smtClean="0">
              <a:solidFill>
                <a:srgbClr val="000000"/>
              </a:solidFill>
            </a:endParaRPr>
          </a:p>
          <a:p>
            <a:pPr marL="342900" indent="-342900">
              <a:buFontTx/>
              <a:buChar char="-"/>
            </a:pPr>
            <a:endParaRPr lang="pt-BR" dirty="0">
              <a:solidFill>
                <a:srgbClr val="000000"/>
              </a:solidFill>
            </a:endParaRPr>
          </a:p>
          <a:p>
            <a:endParaRPr lang="pt-BR" dirty="0" smtClean="0">
              <a:solidFill>
                <a:srgbClr val="000000"/>
              </a:solidFill>
            </a:endParaRPr>
          </a:p>
          <a:p>
            <a:pPr algn="just">
              <a:lnSpc>
                <a:spcPct val="130000"/>
              </a:lnSpc>
            </a:pPr>
            <a:r>
              <a:rPr lang="pt-BR" dirty="0" smtClean="0">
                <a:solidFill>
                  <a:srgbClr val="000000"/>
                </a:solidFill>
              </a:rPr>
              <a:t>Em </a:t>
            </a:r>
            <a:r>
              <a:rPr lang="pt-BR" dirty="0">
                <a:solidFill>
                  <a:srgbClr val="000000"/>
                </a:solidFill>
              </a:rPr>
              <a:t>abril de 2014 - emitidas um total </a:t>
            </a:r>
            <a:r>
              <a:rPr lang="pt-BR" dirty="0"/>
              <a:t>debêntures subordinadas</a:t>
            </a:r>
            <a:r>
              <a:rPr lang="pt-BR" dirty="0">
                <a:solidFill>
                  <a:srgbClr val="000000"/>
                </a:solidFill>
              </a:rPr>
              <a:t> no valor de R$ 880.320.000 milhões de reais  = </a:t>
            </a:r>
            <a:r>
              <a:rPr lang="pt-BR" dirty="0">
                <a:solidFill>
                  <a:srgbClr val="000000"/>
                </a:solidFill>
              </a:rPr>
              <a:t>o</a:t>
            </a:r>
            <a:r>
              <a:rPr lang="pt-BR" dirty="0" smtClean="0">
                <a:solidFill>
                  <a:srgbClr val="000000"/>
                </a:solidFill>
              </a:rPr>
              <a:t> </a:t>
            </a:r>
            <a:r>
              <a:rPr lang="pt-BR" dirty="0">
                <a:solidFill>
                  <a:srgbClr val="000000"/>
                </a:solidFill>
              </a:rPr>
              <a:t>Município repassou créditos neste valor à PBH Ativos S/</a:t>
            </a:r>
            <a:r>
              <a:rPr lang="pt-BR" dirty="0" smtClean="0">
                <a:solidFill>
                  <a:srgbClr val="000000"/>
                </a:solidFill>
              </a:rPr>
              <a:t>A= </a:t>
            </a:r>
            <a:r>
              <a:rPr lang="pt-BR" dirty="0" smtClean="0"/>
              <a:t>PRAZO 09 anos. </a:t>
            </a:r>
          </a:p>
          <a:p>
            <a:pPr marL="342900" indent="-342900">
              <a:lnSpc>
                <a:spcPct val="130000"/>
              </a:lnSpc>
              <a:buFontTx/>
              <a:buChar char="-"/>
            </a:pPr>
            <a:endParaRPr lang="pt-BR" dirty="0">
              <a:solidFill>
                <a:srgbClr val="000000"/>
              </a:solidFill>
            </a:endParaRPr>
          </a:p>
          <a:p>
            <a:pPr algn="just">
              <a:lnSpc>
                <a:spcPct val="130000"/>
              </a:lnSpc>
            </a:pPr>
            <a:r>
              <a:rPr lang="pt-BR" dirty="0" smtClean="0">
                <a:solidFill>
                  <a:srgbClr val="000000"/>
                </a:solidFill>
              </a:rPr>
              <a:t>O </a:t>
            </a:r>
            <a:r>
              <a:rPr lang="pt-BR" dirty="0">
                <a:solidFill>
                  <a:srgbClr val="000000"/>
                </a:solidFill>
              </a:rPr>
              <a:t>Município é obrigado a compor o fluxo de pagamento quando há inadimplência ou redução no valor devido pelo </a:t>
            </a:r>
            <a:r>
              <a:rPr lang="pt-BR" dirty="0" smtClean="0">
                <a:solidFill>
                  <a:srgbClr val="000000"/>
                </a:solidFill>
              </a:rPr>
              <a:t>contribuinte</a:t>
            </a:r>
            <a:r>
              <a:rPr lang="pt-BR" dirty="0">
                <a:solidFill>
                  <a:srgbClr val="000000"/>
                </a:solidFill>
              </a:rPr>
              <a:t> </a:t>
            </a:r>
            <a:r>
              <a:rPr lang="pt-BR" dirty="0" smtClean="0">
                <a:solidFill>
                  <a:srgbClr val="000000"/>
                </a:solidFill>
              </a:rPr>
              <a:t>ou seja assume todo o risco</a:t>
            </a:r>
            <a:endParaRPr lang="pt-BR" dirty="0">
              <a:solidFill>
                <a:srgbClr val="000000"/>
              </a:solidFill>
            </a:endParaRPr>
          </a:p>
        </p:txBody>
      </p:sp>
      <p:sp>
        <p:nvSpPr>
          <p:cNvPr id="3" name="Marcador de pie de página 2"/>
          <p:cNvSpPr>
            <a:spLocks noGrp="1"/>
          </p:cNvSpPr>
          <p:nvPr>
            <p:ph type="ftr" sz="quarter" idx="11"/>
          </p:nvPr>
        </p:nvSpPr>
        <p:spPr/>
        <p:txBody>
          <a:bodyPr/>
          <a:lstStyle/>
          <a:p>
            <a:r>
              <a:rPr lang="es-ES" dirty="0" smtClean="0">
                <a:solidFill>
                  <a:srgbClr val="0000FF"/>
                </a:solidFill>
              </a:rPr>
              <a:t>Eulália Alvarenga</a:t>
            </a:r>
            <a:endParaRPr lang="es-ES" dirty="0">
              <a:solidFill>
                <a:srgbClr val="0000FF"/>
              </a:solidFill>
            </a:endParaRPr>
          </a:p>
        </p:txBody>
      </p:sp>
      <p:sp>
        <p:nvSpPr>
          <p:cNvPr id="4" name="Rectángulo 3"/>
          <p:cNvSpPr/>
          <p:nvPr/>
        </p:nvSpPr>
        <p:spPr>
          <a:xfrm>
            <a:off x="3512840" y="5157192"/>
            <a:ext cx="3916660" cy="461665"/>
          </a:xfrm>
          <a:prstGeom prst="rect">
            <a:avLst/>
          </a:prstGeom>
        </p:spPr>
        <p:txBody>
          <a:bodyPr wrap="square">
            <a:spAutoFit/>
          </a:bodyPr>
          <a:lstStyle/>
          <a:p>
            <a:r>
              <a:rPr lang="pt-BR" dirty="0" smtClean="0"/>
              <a:t> </a:t>
            </a:r>
            <a:endParaRPr lang="es-ES" dirty="0"/>
          </a:p>
        </p:txBody>
      </p:sp>
    </p:spTree>
    <p:extLst>
      <p:ext uri="{BB962C8B-B14F-4D97-AF65-F5344CB8AC3E}">
        <p14:creationId xmlns:p14="http://schemas.microsoft.com/office/powerpoint/2010/main" val="3952960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04528" y="1196752"/>
            <a:ext cx="9001000" cy="3939539"/>
          </a:xfrm>
          <a:prstGeom prst="rect">
            <a:avLst/>
          </a:prstGeom>
        </p:spPr>
        <p:txBody>
          <a:bodyPr wrap="square">
            <a:spAutoFit/>
          </a:bodyPr>
          <a:lstStyle/>
          <a:p>
            <a:pPr>
              <a:lnSpc>
                <a:spcPct val="150000"/>
              </a:lnSpc>
            </a:pPr>
            <a:endParaRPr lang="pt-BR" dirty="0" smtClean="0">
              <a:solidFill>
                <a:srgbClr val="000000"/>
              </a:solidFill>
            </a:endParaRPr>
          </a:p>
          <a:p>
            <a:pPr algn="just">
              <a:lnSpc>
                <a:spcPct val="150000"/>
              </a:lnSpc>
            </a:pPr>
            <a:r>
              <a:rPr lang="pt-BR" dirty="0" smtClean="0">
                <a:solidFill>
                  <a:srgbClr val="000000"/>
                </a:solidFill>
              </a:rPr>
              <a:t>Para </a:t>
            </a:r>
            <a:r>
              <a:rPr lang="pt-BR" dirty="0">
                <a:solidFill>
                  <a:srgbClr val="000000"/>
                </a:solidFill>
              </a:rPr>
              <a:t>implementar </a:t>
            </a:r>
            <a:r>
              <a:rPr lang="pt-BR" dirty="0" smtClean="0">
                <a:solidFill>
                  <a:srgbClr val="000000"/>
                </a:solidFill>
              </a:rPr>
              <a:t>um </a:t>
            </a:r>
            <a:r>
              <a:rPr lang="pt-BR" dirty="0" smtClean="0">
                <a:solidFill>
                  <a:srgbClr val="000000"/>
                </a:solidFill>
              </a:rPr>
              <a:t>modelo </a:t>
            </a:r>
            <a:r>
              <a:rPr lang="pt-BR" dirty="0" err="1" smtClean="0">
                <a:solidFill>
                  <a:srgbClr val="000000"/>
                </a:solidFill>
              </a:rPr>
              <a:t>ultraneoliberal</a:t>
            </a:r>
            <a:r>
              <a:rPr lang="pt-BR" dirty="0" smtClean="0">
                <a:solidFill>
                  <a:srgbClr val="000000"/>
                </a:solidFill>
              </a:rPr>
              <a:t> </a:t>
            </a:r>
            <a:r>
              <a:rPr lang="pt-BR" dirty="0">
                <a:solidFill>
                  <a:srgbClr val="000000"/>
                </a:solidFill>
              </a:rPr>
              <a:t>e promover de maneira rápida a privatização de bens públicos, o Prefeito Márcio Lacerda enviou, em 09/02/2010, mensagem  à Câmara Municipal de Belo horizonte solicitando </a:t>
            </a:r>
            <a:r>
              <a:rPr lang="pt-BR" dirty="0" smtClean="0"/>
              <a:t>A CRIAÇÃO DA PBH ATIVOS </a:t>
            </a:r>
            <a:r>
              <a:rPr lang="pt-BR" dirty="0" err="1" smtClean="0"/>
              <a:t>S</a:t>
            </a:r>
            <a:r>
              <a:rPr lang="pt-BR" dirty="0" smtClean="0"/>
              <a:t>/ A</a:t>
            </a:r>
            <a:r>
              <a:rPr lang="pt-BR" dirty="0" smtClean="0">
                <a:solidFill>
                  <a:srgbClr val="000000"/>
                </a:solidFill>
              </a:rPr>
              <a:t>. </a:t>
            </a:r>
            <a:r>
              <a:rPr lang="pt-BR" dirty="0">
                <a:solidFill>
                  <a:srgbClr val="000000"/>
                </a:solidFill>
              </a:rPr>
              <a:t>O  projeto tramitou na Câmara Municipal  sob o número PL  1002/</a:t>
            </a:r>
            <a:r>
              <a:rPr lang="pt-BR" dirty="0" smtClean="0">
                <a:solidFill>
                  <a:srgbClr val="000000"/>
                </a:solidFill>
              </a:rPr>
              <a:t>2010</a:t>
            </a:r>
            <a:r>
              <a:rPr lang="pt-BR" dirty="0">
                <a:solidFill>
                  <a:srgbClr val="000000"/>
                </a:solidFill>
              </a:rPr>
              <a:t> </a:t>
            </a:r>
            <a:r>
              <a:rPr lang="pt-BR" dirty="0" smtClean="0">
                <a:solidFill>
                  <a:srgbClr val="000000"/>
                </a:solidFill>
              </a:rPr>
              <a:t>– Lei 10.003/2010</a:t>
            </a:r>
            <a:endParaRPr lang="pt-BR" dirty="0">
              <a:solidFill>
                <a:srgbClr val="000000"/>
              </a:solidFill>
            </a:endParaRPr>
          </a:p>
        </p:txBody>
      </p:sp>
      <p:sp>
        <p:nvSpPr>
          <p:cNvPr id="3" name="Marcador de pie de página 2"/>
          <p:cNvSpPr>
            <a:spLocks noGrp="1"/>
          </p:cNvSpPr>
          <p:nvPr>
            <p:ph type="ftr" sz="quarter" idx="11"/>
          </p:nvPr>
        </p:nvSpPr>
        <p:spPr/>
        <p:txBody>
          <a:bodyPr/>
          <a:lstStyle/>
          <a:p>
            <a:r>
              <a:rPr lang="es-ES" dirty="0" smtClean="0">
                <a:solidFill>
                  <a:srgbClr val="3366FF"/>
                </a:solidFill>
              </a:rPr>
              <a:t>Eulália Alvarenga</a:t>
            </a:r>
            <a:endParaRPr lang="es-ES" dirty="0">
              <a:solidFill>
                <a:srgbClr val="3366FF"/>
              </a:solidFill>
            </a:endParaRPr>
          </a:p>
        </p:txBody>
      </p:sp>
    </p:spTree>
    <p:extLst>
      <p:ext uri="{BB962C8B-B14F-4D97-AF65-F5344CB8AC3E}">
        <p14:creationId xmlns:p14="http://schemas.microsoft.com/office/powerpoint/2010/main" val="266666079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r>
              <a:rPr lang="es-ES" dirty="0" smtClean="0">
                <a:solidFill>
                  <a:srgbClr val="0000FF"/>
                </a:solidFill>
              </a:rPr>
              <a:t>Eulália Alvarenga</a:t>
            </a:r>
            <a:endParaRPr lang="es-ES" dirty="0">
              <a:solidFill>
                <a:srgbClr val="0000FF"/>
              </a:solidFill>
            </a:endParaRPr>
          </a:p>
        </p:txBody>
      </p:sp>
      <p:sp>
        <p:nvSpPr>
          <p:cNvPr id="3" name="Rectángulo 2"/>
          <p:cNvSpPr/>
          <p:nvPr/>
        </p:nvSpPr>
        <p:spPr>
          <a:xfrm>
            <a:off x="704528" y="908721"/>
            <a:ext cx="9073008" cy="5244513"/>
          </a:xfrm>
          <a:prstGeom prst="rect">
            <a:avLst/>
          </a:prstGeom>
        </p:spPr>
        <p:txBody>
          <a:bodyPr wrap="square">
            <a:spAutoFit/>
          </a:bodyPr>
          <a:lstStyle/>
          <a:p>
            <a:pPr algn="ctr">
              <a:lnSpc>
                <a:spcPct val="130000"/>
              </a:lnSpc>
            </a:pPr>
            <a:r>
              <a:rPr lang="pt-BR" dirty="0" smtClean="0">
                <a:solidFill>
                  <a:srgbClr val="008000"/>
                </a:solidFill>
              </a:rPr>
              <a:t>Relatório </a:t>
            </a:r>
            <a:r>
              <a:rPr lang="pt-BR" dirty="0">
                <a:solidFill>
                  <a:srgbClr val="008000"/>
                </a:solidFill>
              </a:rPr>
              <a:t>da Administração de </a:t>
            </a:r>
            <a:r>
              <a:rPr lang="pt-BR" dirty="0" smtClean="0">
                <a:solidFill>
                  <a:srgbClr val="008000"/>
                </a:solidFill>
              </a:rPr>
              <a:t>2014 informa que:</a:t>
            </a:r>
            <a:endParaRPr lang="pt-BR" dirty="0">
              <a:solidFill>
                <a:srgbClr val="008000"/>
              </a:solidFill>
            </a:endParaRPr>
          </a:p>
          <a:p>
            <a:pPr algn="just">
              <a:lnSpc>
                <a:spcPct val="130000"/>
              </a:lnSpc>
            </a:pPr>
            <a:r>
              <a:rPr lang="pt-BR" dirty="0" smtClean="0">
                <a:solidFill>
                  <a:schemeClr val="tx1"/>
                </a:solidFill>
              </a:rPr>
              <a:t>-houve </a:t>
            </a:r>
            <a:r>
              <a:rPr lang="pt-BR" dirty="0">
                <a:solidFill>
                  <a:schemeClr val="tx1"/>
                </a:solidFill>
              </a:rPr>
              <a:t>captação no mercado de 230 milhões de reais com debêntures </a:t>
            </a:r>
            <a:r>
              <a:rPr lang="pt-BR" dirty="0"/>
              <a:t>com garantia real </a:t>
            </a:r>
            <a:r>
              <a:rPr lang="pt-BR" dirty="0">
                <a:solidFill>
                  <a:schemeClr val="tx1"/>
                </a:solidFill>
              </a:rPr>
              <a:t>e que deste total 200 milhões de reais foram utilizados para recompra de debêntures </a:t>
            </a:r>
            <a:r>
              <a:rPr lang="pt-BR" dirty="0" smtClean="0">
                <a:solidFill>
                  <a:schemeClr val="tx1"/>
                </a:solidFill>
              </a:rPr>
              <a:t>subordinadas = os </a:t>
            </a:r>
            <a:r>
              <a:rPr lang="pt-BR" dirty="0">
                <a:solidFill>
                  <a:schemeClr val="tx1"/>
                </a:solidFill>
              </a:rPr>
              <a:t>200 milhões de reais </a:t>
            </a:r>
            <a:r>
              <a:rPr lang="pt-BR" dirty="0" smtClean="0">
                <a:solidFill>
                  <a:schemeClr val="tx1"/>
                </a:solidFill>
              </a:rPr>
              <a:t>devem </a:t>
            </a:r>
            <a:r>
              <a:rPr lang="pt-BR" dirty="0">
                <a:solidFill>
                  <a:schemeClr val="tx1"/>
                </a:solidFill>
              </a:rPr>
              <a:t>ter entrado nos cofres </a:t>
            </a:r>
            <a:r>
              <a:rPr lang="pt-BR" dirty="0" smtClean="0">
                <a:solidFill>
                  <a:schemeClr val="tx1"/>
                </a:solidFill>
              </a:rPr>
              <a:t>municipais;</a:t>
            </a:r>
          </a:p>
          <a:p>
            <a:pPr algn="just"/>
            <a:endParaRPr lang="pt-BR" dirty="0" smtClean="0">
              <a:solidFill>
                <a:schemeClr val="tx1"/>
              </a:solidFill>
            </a:endParaRPr>
          </a:p>
          <a:p>
            <a:pPr algn="just">
              <a:lnSpc>
                <a:spcPct val="130000"/>
              </a:lnSpc>
            </a:pPr>
            <a:r>
              <a:rPr lang="pt-BR" dirty="0" smtClean="0">
                <a:solidFill>
                  <a:schemeClr val="tx1"/>
                </a:solidFill>
              </a:rPr>
              <a:t>- o </a:t>
            </a:r>
            <a:r>
              <a:rPr lang="pt-BR" dirty="0">
                <a:solidFill>
                  <a:schemeClr val="tx1"/>
                </a:solidFill>
              </a:rPr>
              <a:t>restante de 680 milhões de reais </a:t>
            </a:r>
            <a:r>
              <a:rPr lang="pt-BR" dirty="0" smtClean="0">
                <a:solidFill>
                  <a:schemeClr val="tx1"/>
                </a:solidFill>
              </a:rPr>
              <a:t>de</a:t>
            </a:r>
            <a:r>
              <a:rPr lang="pt-BR" dirty="0" smtClean="0">
                <a:solidFill>
                  <a:schemeClr val="tx1"/>
                </a:solidFill>
              </a:rPr>
              <a:t> </a:t>
            </a:r>
            <a:r>
              <a:rPr lang="pt-BR" dirty="0">
                <a:solidFill>
                  <a:schemeClr val="tx1"/>
                </a:solidFill>
              </a:rPr>
              <a:t>debentures subordinadas em poder do Município </a:t>
            </a:r>
            <a:r>
              <a:rPr lang="pt-BR" dirty="0" smtClean="0">
                <a:solidFill>
                  <a:schemeClr val="tx1"/>
                </a:solidFill>
              </a:rPr>
              <a:t>= para </a:t>
            </a:r>
            <a:r>
              <a:rPr lang="pt-BR" dirty="0">
                <a:solidFill>
                  <a:schemeClr val="tx1"/>
                </a:solidFill>
              </a:rPr>
              <a:t>ser recompradas em </a:t>
            </a:r>
            <a:r>
              <a:rPr lang="pt-BR" dirty="0"/>
              <a:t>9 (nove anos). </a:t>
            </a:r>
            <a:endParaRPr lang="pt-BR" dirty="0" smtClean="0"/>
          </a:p>
          <a:p>
            <a:pPr marL="342900" indent="-342900" algn="just">
              <a:lnSpc>
                <a:spcPct val="130000"/>
              </a:lnSpc>
              <a:buFontTx/>
              <a:buChar char="-"/>
            </a:pPr>
            <a:endParaRPr lang="pt-BR" dirty="0" smtClean="0">
              <a:solidFill>
                <a:schemeClr val="tx1"/>
              </a:solidFill>
            </a:endParaRPr>
          </a:p>
          <a:p>
            <a:pPr algn="just">
              <a:lnSpc>
                <a:spcPct val="130000"/>
              </a:lnSpc>
            </a:pPr>
            <a:r>
              <a:rPr lang="pt-BR" dirty="0">
                <a:solidFill>
                  <a:schemeClr val="tx1"/>
                </a:solidFill>
              </a:rPr>
              <a:t>-</a:t>
            </a:r>
            <a:r>
              <a:rPr lang="pt-BR" dirty="0" smtClean="0">
                <a:solidFill>
                  <a:schemeClr val="tx1"/>
                </a:solidFill>
              </a:rPr>
              <a:t>a </a:t>
            </a:r>
            <a:r>
              <a:rPr lang="pt-BR" dirty="0">
                <a:solidFill>
                  <a:schemeClr val="tx1"/>
                </a:solidFill>
              </a:rPr>
              <a:t>primeira emissão ocorreu em abril de 2014 e que estes papéis são aceitos pelo BNDES como garantia para PPP’s.</a:t>
            </a:r>
          </a:p>
        </p:txBody>
      </p:sp>
    </p:spTree>
    <p:extLst>
      <p:ext uri="{BB962C8B-B14F-4D97-AF65-F5344CB8AC3E}">
        <p14:creationId xmlns:p14="http://schemas.microsoft.com/office/powerpoint/2010/main" val="340789657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48544" y="692694"/>
            <a:ext cx="8856984" cy="4284250"/>
          </a:xfrm>
          <a:prstGeom prst="rect">
            <a:avLst/>
          </a:prstGeom>
        </p:spPr>
        <p:txBody>
          <a:bodyPr wrap="square">
            <a:spAutoFit/>
          </a:bodyPr>
          <a:lstStyle/>
          <a:p>
            <a:pPr algn="ctr">
              <a:lnSpc>
                <a:spcPct val="130000"/>
              </a:lnSpc>
            </a:pPr>
            <a:r>
              <a:rPr lang="pt-BR" dirty="0" smtClean="0">
                <a:solidFill>
                  <a:srgbClr val="008000"/>
                </a:solidFill>
              </a:rPr>
              <a:t>SEGUNDA EMISSÃO EM 15/04/2014 </a:t>
            </a:r>
          </a:p>
          <a:p>
            <a:pPr>
              <a:lnSpc>
                <a:spcPct val="130000"/>
              </a:lnSpc>
            </a:pPr>
            <a:r>
              <a:rPr lang="pt-BR" dirty="0" smtClean="0"/>
              <a:t>- Deb</a:t>
            </a:r>
            <a:r>
              <a:rPr lang="pt-BR" dirty="0" smtClean="0"/>
              <a:t>ê</a:t>
            </a:r>
            <a:r>
              <a:rPr lang="pt-BR" dirty="0" smtClean="0"/>
              <a:t>ntures </a:t>
            </a:r>
            <a:r>
              <a:rPr lang="pt-BR" dirty="0" smtClean="0"/>
              <a:t>com garantia </a:t>
            </a:r>
            <a:r>
              <a:rPr lang="pt-BR" dirty="0" smtClean="0"/>
              <a:t>real</a:t>
            </a:r>
            <a:r>
              <a:rPr lang="pt-BR" dirty="0">
                <a:solidFill>
                  <a:srgbClr val="000000"/>
                </a:solidFill>
              </a:rPr>
              <a:t> </a:t>
            </a:r>
            <a:r>
              <a:rPr lang="pt-BR" dirty="0" smtClean="0">
                <a:solidFill>
                  <a:srgbClr val="000000"/>
                </a:solidFill>
              </a:rPr>
              <a:t> </a:t>
            </a:r>
            <a:r>
              <a:rPr lang="pt-BR" dirty="0" smtClean="0">
                <a:solidFill>
                  <a:srgbClr val="000000"/>
                </a:solidFill>
              </a:rPr>
              <a:t>= R</a:t>
            </a:r>
            <a:r>
              <a:rPr lang="pt-BR" dirty="0">
                <a:solidFill>
                  <a:srgbClr val="000000"/>
                </a:solidFill>
              </a:rPr>
              <a:t>$ 230 milhões de </a:t>
            </a:r>
            <a:r>
              <a:rPr lang="pt-BR" dirty="0" smtClean="0">
                <a:solidFill>
                  <a:srgbClr val="000000"/>
                </a:solidFill>
              </a:rPr>
              <a:t>reais = </a:t>
            </a:r>
            <a:r>
              <a:rPr lang="pt-BR" dirty="0">
                <a:solidFill>
                  <a:srgbClr val="000000"/>
                </a:solidFill>
              </a:rPr>
              <a:t>com vencimento em </a:t>
            </a:r>
            <a:r>
              <a:rPr lang="pt-BR" dirty="0" smtClean="0"/>
              <a:t>15/04/</a:t>
            </a:r>
            <a:r>
              <a:rPr lang="pt-BR" dirty="0" smtClean="0"/>
              <a:t>2021 </a:t>
            </a:r>
            <a:r>
              <a:rPr lang="pt-BR" dirty="0" smtClean="0">
                <a:solidFill>
                  <a:srgbClr val="000000"/>
                </a:solidFill>
              </a:rPr>
              <a:t>(</a:t>
            </a:r>
            <a:r>
              <a:rPr lang="pt-BR" dirty="0" smtClean="0">
                <a:solidFill>
                  <a:schemeClr val="tx1"/>
                </a:solidFill>
              </a:rPr>
              <a:t>7 anos)</a:t>
            </a:r>
            <a:r>
              <a:rPr lang="pt-BR" dirty="0" smtClean="0"/>
              <a:t> </a:t>
            </a:r>
            <a:r>
              <a:rPr lang="pt-BR" dirty="0" smtClean="0">
                <a:solidFill>
                  <a:srgbClr val="000000"/>
                </a:solidFill>
              </a:rPr>
              <a:t>=  CM  </a:t>
            </a:r>
            <a:r>
              <a:rPr lang="pt-BR" dirty="0">
                <a:solidFill>
                  <a:srgbClr val="000000"/>
                </a:solidFill>
              </a:rPr>
              <a:t>pelo IPCA amplo e Juros de 11% a.a. Este valor de emissão alterado para R$ 231,65 milhões de reais em </a:t>
            </a:r>
            <a:r>
              <a:rPr lang="pt-BR" dirty="0" smtClean="0">
                <a:solidFill>
                  <a:srgbClr val="000000"/>
                </a:solidFill>
              </a:rPr>
              <a:t>29/4</a:t>
            </a:r>
            <a:r>
              <a:rPr lang="pt-BR" dirty="0" smtClean="0">
                <a:solidFill>
                  <a:srgbClr val="000000"/>
                </a:solidFill>
              </a:rPr>
              <a:t>/2014 </a:t>
            </a:r>
            <a:r>
              <a:rPr lang="pt-BR" dirty="0">
                <a:solidFill>
                  <a:srgbClr val="000000"/>
                </a:solidFill>
              </a:rPr>
              <a:t>devido a aplicação da </a:t>
            </a:r>
            <a:r>
              <a:rPr lang="pt-BR" dirty="0" smtClean="0">
                <a:solidFill>
                  <a:srgbClr val="000000"/>
                </a:solidFill>
              </a:rPr>
              <a:t>CM entre </a:t>
            </a:r>
            <a:r>
              <a:rPr lang="pt-BR" dirty="0">
                <a:solidFill>
                  <a:srgbClr val="000000"/>
                </a:solidFill>
              </a:rPr>
              <a:t>a emissão e </a:t>
            </a:r>
            <a:r>
              <a:rPr lang="pt-BR" dirty="0" smtClean="0">
                <a:solidFill>
                  <a:srgbClr val="000000"/>
                </a:solidFill>
              </a:rPr>
              <a:t>integralização.</a:t>
            </a:r>
          </a:p>
          <a:p>
            <a:pPr marL="342900" indent="-342900">
              <a:buFontTx/>
              <a:buChar char="-"/>
            </a:pPr>
            <a:endParaRPr lang="pt-BR" dirty="0" smtClean="0">
              <a:solidFill>
                <a:schemeClr val="tx1"/>
              </a:solidFill>
            </a:endParaRPr>
          </a:p>
          <a:p>
            <a:pPr algn="just">
              <a:lnSpc>
                <a:spcPct val="130000"/>
              </a:lnSpc>
            </a:pPr>
            <a:r>
              <a:rPr lang="pt-BR" dirty="0" smtClean="0">
                <a:solidFill>
                  <a:srgbClr val="000000"/>
                </a:solidFill>
              </a:rPr>
              <a:t>- Ressalta </a:t>
            </a:r>
            <a:r>
              <a:rPr lang="pt-BR" dirty="0">
                <a:solidFill>
                  <a:srgbClr val="000000"/>
                </a:solidFill>
              </a:rPr>
              <a:t>que a correção dos tributos é pelo IPCA-E diferente do usado para corrigir as debêntures com garantia real.</a:t>
            </a:r>
          </a:p>
        </p:txBody>
      </p:sp>
      <p:sp>
        <p:nvSpPr>
          <p:cNvPr id="3" name="Marcador de pie de página 2"/>
          <p:cNvSpPr>
            <a:spLocks noGrp="1"/>
          </p:cNvSpPr>
          <p:nvPr>
            <p:ph type="ftr" sz="quarter" idx="11"/>
          </p:nvPr>
        </p:nvSpPr>
        <p:spPr/>
        <p:txBody>
          <a:bodyPr/>
          <a:lstStyle/>
          <a:p>
            <a:r>
              <a:rPr lang="es-ES" dirty="0" smtClean="0">
                <a:solidFill>
                  <a:srgbClr val="0000FF"/>
                </a:solidFill>
              </a:rPr>
              <a:t>Eulália Alvarenga</a:t>
            </a:r>
            <a:endParaRPr lang="es-ES" dirty="0">
              <a:solidFill>
                <a:srgbClr val="0000FF"/>
              </a:solidFill>
            </a:endParaRPr>
          </a:p>
        </p:txBody>
      </p:sp>
    </p:spTree>
    <p:extLst>
      <p:ext uri="{BB962C8B-B14F-4D97-AF65-F5344CB8AC3E}">
        <p14:creationId xmlns:p14="http://schemas.microsoft.com/office/powerpoint/2010/main" val="369601363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32520" y="980728"/>
            <a:ext cx="8640960" cy="5090111"/>
          </a:xfrm>
          <a:prstGeom prst="rect">
            <a:avLst/>
          </a:prstGeom>
        </p:spPr>
        <p:txBody>
          <a:bodyPr wrap="square">
            <a:spAutoFit/>
          </a:bodyPr>
          <a:lstStyle/>
          <a:p>
            <a:pPr>
              <a:lnSpc>
                <a:spcPct val="130000"/>
              </a:lnSpc>
            </a:pPr>
            <a:r>
              <a:rPr lang="pt-BR" dirty="0" smtClean="0">
                <a:solidFill>
                  <a:srgbClr val="000000"/>
                </a:solidFill>
              </a:rPr>
              <a:t>-Consta no contrato = </a:t>
            </a:r>
            <a:r>
              <a:rPr lang="pt-BR" dirty="0">
                <a:solidFill>
                  <a:srgbClr val="000000"/>
                </a:solidFill>
              </a:rPr>
              <a:t>a emissão de debêntures, no ponto de vista do Município, PBH Ativos S/A e Banco BTG Pactual, </a:t>
            </a:r>
            <a:r>
              <a:rPr lang="pt-BR" dirty="0"/>
              <a:t>não está sujeita a qualquer controle seja registro na CVM e/ou na </a:t>
            </a:r>
            <a:r>
              <a:rPr lang="pt-BR" dirty="0" smtClean="0"/>
              <a:t>ANBIMA.</a:t>
            </a:r>
          </a:p>
          <a:p>
            <a:pPr>
              <a:lnSpc>
                <a:spcPct val="110000"/>
              </a:lnSpc>
            </a:pPr>
            <a:endParaRPr lang="pt-BR" dirty="0" smtClean="0"/>
          </a:p>
          <a:p>
            <a:pPr>
              <a:lnSpc>
                <a:spcPct val="110000"/>
              </a:lnSpc>
            </a:pPr>
            <a:r>
              <a:rPr lang="pt-BR" dirty="0" smtClean="0">
                <a:solidFill>
                  <a:schemeClr val="tx1"/>
                </a:solidFill>
              </a:rPr>
              <a:t>As </a:t>
            </a:r>
            <a:r>
              <a:rPr lang="pt-BR" dirty="0">
                <a:solidFill>
                  <a:schemeClr val="tx1"/>
                </a:solidFill>
              </a:rPr>
              <a:t>debêntures com garantia real só</a:t>
            </a:r>
            <a:r>
              <a:rPr lang="pt-BR" dirty="0"/>
              <a:t> serão negociadas no mercado secundário,</a:t>
            </a:r>
            <a:r>
              <a:rPr lang="pt-BR" dirty="0">
                <a:solidFill>
                  <a:schemeClr val="tx1"/>
                </a:solidFill>
              </a:rPr>
              <a:t> ou seja, não serão colocadas em negociação na Bolsa de </a:t>
            </a:r>
            <a:r>
              <a:rPr lang="pt-BR" dirty="0">
                <a:solidFill>
                  <a:srgbClr val="000000"/>
                </a:solidFill>
              </a:rPr>
              <a:t>Valores</a:t>
            </a:r>
            <a:r>
              <a:rPr lang="pt-BR" dirty="0" smtClean="0">
                <a:solidFill>
                  <a:srgbClr val="000000"/>
                </a:solidFill>
              </a:rPr>
              <a:t>.</a:t>
            </a:r>
          </a:p>
          <a:p>
            <a:pPr>
              <a:lnSpc>
                <a:spcPct val="110000"/>
              </a:lnSpc>
            </a:pPr>
            <a:endParaRPr lang="pt-BR" dirty="0" smtClean="0">
              <a:solidFill>
                <a:srgbClr val="000000"/>
              </a:solidFill>
            </a:endParaRPr>
          </a:p>
          <a:p>
            <a:pPr>
              <a:lnSpc>
                <a:spcPct val="110000"/>
              </a:lnSpc>
            </a:pPr>
            <a:r>
              <a:rPr lang="pt-BR" dirty="0" smtClean="0">
                <a:solidFill>
                  <a:srgbClr val="000000"/>
                </a:solidFill>
              </a:rPr>
              <a:t>- </a:t>
            </a:r>
            <a:r>
              <a:rPr lang="pt-BR" dirty="0" smtClean="0">
                <a:solidFill>
                  <a:srgbClr val="008000"/>
                </a:solidFill>
              </a:rPr>
              <a:t>o </a:t>
            </a:r>
            <a:r>
              <a:rPr lang="pt-BR" dirty="0">
                <a:solidFill>
                  <a:srgbClr val="008000"/>
                </a:solidFill>
              </a:rPr>
              <a:t>Município será responsável por quaisquer danos causados a PBH Ativos S/A, ao Banco BTG Pactual e aos debenturistas </a:t>
            </a:r>
            <a:r>
              <a:rPr lang="pt-BR" sz="1400" dirty="0">
                <a:solidFill>
                  <a:srgbClr val="000000"/>
                </a:solidFill>
              </a:rPr>
              <a:t>(ver declarações e obrigações do cedente </a:t>
            </a:r>
            <a:r>
              <a:rPr lang="pt-BR" sz="1400" dirty="0" smtClean="0">
                <a:solidFill>
                  <a:srgbClr val="000000"/>
                </a:solidFill>
              </a:rPr>
              <a:t>do contrato- item 9 e </a:t>
            </a:r>
            <a:r>
              <a:rPr lang="pt-BR" sz="1400" dirty="0" err="1" smtClean="0">
                <a:solidFill>
                  <a:srgbClr val="000000"/>
                </a:solidFill>
              </a:rPr>
              <a:t>suitens</a:t>
            </a:r>
            <a:r>
              <a:rPr lang="pt-BR" sz="1400" dirty="0" smtClean="0">
                <a:solidFill>
                  <a:srgbClr val="000000"/>
                </a:solidFill>
              </a:rPr>
              <a:t> </a:t>
            </a:r>
            <a:r>
              <a:rPr lang="pt-BR" sz="1400" dirty="0">
                <a:solidFill>
                  <a:srgbClr val="000000"/>
                </a:solidFill>
              </a:rPr>
              <a:t>9.1 e 9.3). </a:t>
            </a:r>
            <a:endParaRPr lang="es-ES" sz="1400" dirty="0">
              <a:solidFill>
                <a:srgbClr val="000000"/>
              </a:solidFill>
            </a:endParaRPr>
          </a:p>
        </p:txBody>
      </p:sp>
      <p:sp>
        <p:nvSpPr>
          <p:cNvPr id="3" name="Marcador de pie de página 2"/>
          <p:cNvSpPr>
            <a:spLocks noGrp="1"/>
          </p:cNvSpPr>
          <p:nvPr>
            <p:ph type="ftr" sz="quarter" idx="11"/>
          </p:nvPr>
        </p:nvSpPr>
        <p:spPr/>
        <p:txBody>
          <a:bodyPr/>
          <a:lstStyle/>
          <a:p>
            <a:r>
              <a:rPr lang="es-ES" dirty="0" smtClean="0">
                <a:solidFill>
                  <a:srgbClr val="0000FF"/>
                </a:solidFill>
              </a:rPr>
              <a:t>Eulália Alvarenga</a:t>
            </a:r>
            <a:endParaRPr lang="es-ES" dirty="0">
              <a:solidFill>
                <a:srgbClr val="0000FF"/>
              </a:solidFill>
            </a:endParaRPr>
          </a:p>
        </p:txBody>
      </p:sp>
    </p:spTree>
    <p:extLst>
      <p:ext uri="{BB962C8B-B14F-4D97-AF65-F5344CB8AC3E}">
        <p14:creationId xmlns:p14="http://schemas.microsoft.com/office/powerpoint/2010/main" val="316445515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76536" y="1905506"/>
            <a:ext cx="8928992" cy="2653034"/>
          </a:xfrm>
          <a:prstGeom prst="rect">
            <a:avLst/>
          </a:prstGeom>
        </p:spPr>
        <p:txBody>
          <a:bodyPr wrap="square">
            <a:spAutoFit/>
          </a:bodyPr>
          <a:lstStyle/>
          <a:p>
            <a:pPr algn="ctr">
              <a:lnSpc>
                <a:spcPct val="140000"/>
              </a:lnSpc>
            </a:pPr>
            <a:r>
              <a:rPr lang="pt-BR" dirty="0" smtClean="0">
                <a:solidFill>
                  <a:srgbClr val="008000"/>
                </a:solidFill>
              </a:rPr>
              <a:t>LEGISLA</a:t>
            </a:r>
            <a:r>
              <a:rPr lang="pt-BR" dirty="0" smtClean="0">
                <a:solidFill>
                  <a:srgbClr val="008000"/>
                </a:solidFill>
              </a:rPr>
              <a:t>ÇÃO BÁSICA</a:t>
            </a:r>
          </a:p>
          <a:p>
            <a:pPr algn="just">
              <a:lnSpc>
                <a:spcPct val="140000"/>
              </a:lnSpc>
            </a:pPr>
            <a:r>
              <a:rPr lang="pt-BR" dirty="0" smtClean="0">
                <a:solidFill>
                  <a:srgbClr val="000000"/>
                </a:solidFill>
              </a:rPr>
              <a:t>A </a:t>
            </a:r>
            <a:r>
              <a:rPr lang="pt-BR" dirty="0">
                <a:solidFill>
                  <a:srgbClr val="000000"/>
                </a:solidFill>
              </a:rPr>
              <a:t>Constituição Federal dispõe, em seu art. 165, § 9º, inciso II, que cabe à </a:t>
            </a:r>
            <a:r>
              <a:rPr lang="pt-BR" dirty="0"/>
              <a:t>lei complementar estabelecer normas de gestão financeira e patrimonial da administração direta e indireta </a:t>
            </a:r>
            <a:r>
              <a:rPr lang="pt-BR" dirty="0">
                <a:solidFill>
                  <a:srgbClr val="000000"/>
                </a:solidFill>
              </a:rPr>
              <a:t>bem como condições para a instituição e funcionamento de fundos.</a:t>
            </a:r>
          </a:p>
        </p:txBody>
      </p:sp>
      <p:sp>
        <p:nvSpPr>
          <p:cNvPr id="4" name="Marcador de pie de página 3"/>
          <p:cNvSpPr>
            <a:spLocks noGrp="1"/>
          </p:cNvSpPr>
          <p:nvPr>
            <p:ph type="ftr" sz="quarter" idx="11"/>
          </p:nvPr>
        </p:nvSpPr>
        <p:spPr/>
        <p:txBody>
          <a:bodyPr/>
          <a:lstStyle/>
          <a:p>
            <a:r>
              <a:rPr lang="es-ES" dirty="0" smtClean="0">
                <a:solidFill>
                  <a:srgbClr val="3366FF"/>
                </a:solidFill>
              </a:rPr>
              <a:t>Eulália Alvarenga</a:t>
            </a:r>
            <a:endParaRPr lang="es-ES" dirty="0">
              <a:solidFill>
                <a:srgbClr val="3366FF"/>
              </a:solidFill>
            </a:endParaRPr>
          </a:p>
        </p:txBody>
      </p:sp>
    </p:spTree>
    <p:extLst>
      <p:ext uri="{BB962C8B-B14F-4D97-AF65-F5344CB8AC3E}">
        <p14:creationId xmlns:p14="http://schemas.microsoft.com/office/powerpoint/2010/main" val="206811499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88504" y="476672"/>
            <a:ext cx="9001000" cy="5029069"/>
          </a:xfrm>
          <a:prstGeom prst="rect">
            <a:avLst/>
          </a:prstGeom>
        </p:spPr>
        <p:txBody>
          <a:bodyPr wrap="square">
            <a:spAutoFit/>
          </a:bodyPr>
          <a:lstStyle/>
          <a:p>
            <a:r>
              <a:rPr lang="pt-BR" dirty="0">
                <a:solidFill>
                  <a:srgbClr val="008000"/>
                </a:solidFill>
              </a:rPr>
              <a:t>Lei Complementar 101/2000 em seu artigo 1</a:t>
            </a:r>
            <a:r>
              <a:rPr lang="pt-BR" baseline="30000" dirty="0">
                <a:solidFill>
                  <a:srgbClr val="008000"/>
                </a:solidFill>
              </a:rPr>
              <a:t>o</a:t>
            </a:r>
            <a:r>
              <a:rPr lang="pt-BR" dirty="0">
                <a:solidFill>
                  <a:srgbClr val="008000"/>
                </a:solidFill>
              </a:rPr>
              <a:t>:</a:t>
            </a:r>
          </a:p>
          <a:p>
            <a:r>
              <a:rPr lang="pt-BR" dirty="0"/>
              <a:t> </a:t>
            </a:r>
            <a:endParaRPr lang="pt-BR" dirty="0" smtClean="0"/>
          </a:p>
          <a:p>
            <a:pPr lvl="1" algn="just">
              <a:lnSpc>
                <a:spcPct val="120000"/>
              </a:lnSpc>
            </a:pPr>
            <a:r>
              <a:rPr lang="pt-BR" sz="2000" i="1" dirty="0" smtClean="0">
                <a:solidFill>
                  <a:srgbClr val="000000"/>
                </a:solidFill>
              </a:rPr>
              <a:t>“Art</a:t>
            </a:r>
            <a:r>
              <a:rPr lang="pt-BR" sz="2000" i="1" dirty="0">
                <a:solidFill>
                  <a:srgbClr val="000000"/>
                </a:solidFill>
              </a:rPr>
              <a:t>. 1</a:t>
            </a:r>
            <a:r>
              <a:rPr lang="pt-BR" sz="2000" i="1" u="sng" baseline="30000" dirty="0">
                <a:solidFill>
                  <a:srgbClr val="000000"/>
                </a:solidFill>
              </a:rPr>
              <a:t>o</a:t>
            </a:r>
            <a:r>
              <a:rPr lang="pt-BR" sz="2000" i="1" dirty="0">
                <a:solidFill>
                  <a:srgbClr val="000000"/>
                </a:solidFill>
              </a:rPr>
              <a:t> Esta Lei Complementar estabelece normas de finanças públicas voltadas para a responsabilidade na gestão fiscal, com amparo no </a:t>
            </a:r>
            <a:r>
              <a:rPr lang="pt-BR" sz="2000" i="1" u="sng" dirty="0">
                <a:solidFill>
                  <a:schemeClr val="tx1"/>
                </a:solidFill>
                <a:hlinkClick r:id="rId2"/>
              </a:rPr>
              <a:t>Capítulo II do Título VI da Constituição</a:t>
            </a:r>
            <a:r>
              <a:rPr lang="pt-BR" sz="2000" i="1" dirty="0">
                <a:solidFill>
                  <a:schemeClr val="tx1"/>
                </a:solidFill>
              </a:rPr>
              <a:t>.</a:t>
            </a:r>
            <a:endParaRPr lang="pt-BR" sz="2000" dirty="0">
              <a:solidFill>
                <a:schemeClr val="tx1"/>
              </a:solidFill>
            </a:endParaRPr>
          </a:p>
          <a:p>
            <a:pPr lvl="1" algn="just">
              <a:lnSpc>
                <a:spcPct val="120000"/>
              </a:lnSpc>
            </a:pPr>
            <a:r>
              <a:rPr lang="pt-BR" sz="2000" i="1" dirty="0">
                <a:solidFill>
                  <a:srgbClr val="000000"/>
                </a:solidFill>
              </a:rPr>
              <a:t>        § 1</a:t>
            </a:r>
            <a:r>
              <a:rPr lang="pt-BR" sz="2000" i="1" u="sng" baseline="30000" dirty="0">
                <a:solidFill>
                  <a:srgbClr val="000000"/>
                </a:solidFill>
              </a:rPr>
              <a:t>o</a:t>
            </a:r>
            <a:r>
              <a:rPr lang="pt-BR" sz="2000" i="1" dirty="0">
                <a:solidFill>
                  <a:srgbClr val="000000"/>
                </a:solidFill>
              </a:rPr>
              <a:t> A responsabilidade na </a:t>
            </a:r>
            <a:r>
              <a:rPr lang="pt-BR" sz="2000" i="1" dirty="0"/>
              <a:t>gestão fiscal pressupõe a </a:t>
            </a:r>
            <a:r>
              <a:rPr lang="pt-BR" sz="2000" i="1" u="sng" dirty="0"/>
              <a:t>ação planejada e transparente, em que se previnem riscos e corrigem desvios capazes de afetar o equilíbrio das contas públicas, mediante o cumprimento de metas de resultados entre receitas e despesas e a obediência a limites e condições no que tange a renúncia de receita, geração de despesas com pessoal, da seguridade social e outras, dívidas consolidada e mobiliária, operações de crédito, inclusive por antecipação de receita, concessão de garantia e inscrição em Restos a </a:t>
            </a:r>
            <a:r>
              <a:rPr lang="pt-BR" sz="2000" i="1" u="sng" dirty="0" smtClean="0"/>
              <a:t>Pagar.”</a:t>
            </a:r>
            <a:r>
              <a:rPr lang="pt-BR" i="1" dirty="0" smtClean="0"/>
              <a:t>.</a:t>
            </a:r>
            <a:r>
              <a:rPr lang="pt-BR" sz="1600" i="1" dirty="0"/>
              <a:t>(grifei)</a:t>
            </a:r>
            <a:endParaRPr lang="pt-BR" sz="1600" dirty="0"/>
          </a:p>
        </p:txBody>
      </p:sp>
      <p:sp>
        <p:nvSpPr>
          <p:cNvPr id="3" name="Marcador de pie de página 2"/>
          <p:cNvSpPr>
            <a:spLocks noGrp="1"/>
          </p:cNvSpPr>
          <p:nvPr>
            <p:ph type="ftr" sz="quarter" idx="11"/>
          </p:nvPr>
        </p:nvSpPr>
        <p:spPr/>
        <p:txBody>
          <a:bodyPr/>
          <a:lstStyle/>
          <a:p>
            <a:r>
              <a:rPr lang="es-ES" dirty="0" smtClean="0"/>
              <a:t>Eulália Alvarenga</a:t>
            </a:r>
            <a:endParaRPr lang="es-ES" dirty="0"/>
          </a:p>
        </p:txBody>
      </p:sp>
    </p:spTree>
    <p:extLst>
      <p:ext uri="{BB962C8B-B14F-4D97-AF65-F5344CB8AC3E}">
        <p14:creationId xmlns:p14="http://schemas.microsoft.com/office/powerpoint/2010/main" val="264714584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32520" y="908721"/>
            <a:ext cx="8568952" cy="3434787"/>
          </a:xfrm>
          <a:prstGeom prst="rect">
            <a:avLst/>
          </a:prstGeom>
        </p:spPr>
        <p:txBody>
          <a:bodyPr wrap="square">
            <a:spAutoFit/>
          </a:bodyPr>
          <a:lstStyle/>
          <a:p>
            <a:pPr>
              <a:lnSpc>
                <a:spcPct val="130000"/>
              </a:lnSpc>
            </a:pPr>
            <a:endParaRPr lang="pt-BR" dirty="0" smtClean="0">
              <a:solidFill>
                <a:srgbClr val="000000"/>
              </a:solidFill>
            </a:endParaRPr>
          </a:p>
          <a:p>
            <a:pPr>
              <a:lnSpc>
                <a:spcPct val="130000"/>
              </a:lnSpc>
            </a:pPr>
            <a:endParaRPr lang="pt-BR" dirty="0" smtClean="0">
              <a:solidFill>
                <a:srgbClr val="000000"/>
              </a:solidFill>
            </a:endParaRPr>
          </a:p>
          <a:p>
            <a:pPr algn="just">
              <a:lnSpc>
                <a:spcPct val="130000"/>
              </a:lnSpc>
            </a:pPr>
            <a:r>
              <a:rPr lang="pt-BR" dirty="0" smtClean="0">
                <a:solidFill>
                  <a:srgbClr val="000000"/>
                </a:solidFill>
              </a:rPr>
              <a:t>Transferindo </a:t>
            </a:r>
            <a:r>
              <a:rPr lang="pt-BR" dirty="0">
                <a:solidFill>
                  <a:srgbClr val="000000"/>
                </a:solidFill>
              </a:rPr>
              <a:t>informações sobre créditos tributários para a PBH Ativos S/A e </a:t>
            </a:r>
            <a:r>
              <a:rPr lang="pt-BR" dirty="0" smtClean="0">
                <a:solidFill>
                  <a:srgbClr val="000000"/>
                </a:solidFill>
              </a:rPr>
              <a:t>Instituição Financeira - o </a:t>
            </a:r>
            <a:r>
              <a:rPr lang="pt-BR" dirty="0">
                <a:solidFill>
                  <a:srgbClr val="000000"/>
                </a:solidFill>
              </a:rPr>
              <a:t>Município de Belo Horizonte fere, também, a </a:t>
            </a:r>
            <a:r>
              <a:rPr lang="pt-BR" dirty="0"/>
              <a:t>Constituição Federal </a:t>
            </a:r>
            <a:r>
              <a:rPr lang="pt-BR" dirty="0">
                <a:solidFill>
                  <a:srgbClr val="000000"/>
                </a:solidFill>
              </a:rPr>
              <a:t>em </a:t>
            </a:r>
            <a:r>
              <a:rPr lang="pt-BR" dirty="0" smtClean="0"/>
              <a:t>seu art. </a:t>
            </a:r>
            <a:r>
              <a:rPr lang="pt-BR" dirty="0"/>
              <a:t>5</a:t>
            </a:r>
            <a:r>
              <a:rPr lang="pt-BR" baseline="30000" dirty="0"/>
              <a:t>o</a:t>
            </a:r>
            <a:r>
              <a:rPr lang="pt-BR" dirty="0"/>
              <a:t>, incisos XX e XII </a:t>
            </a:r>
            <a:r>
              <a:rPr lang="pt-BR" dirty="0">
                <a:solidFill>
                  <a:srgbClr val="000000"/>
                </a:solidFill>
              </a:rPr>
              <a:t>bem como o art. 145 </a:t>
            </a:r>
            <a:r>
              <a:rPr lang="pt-BR" dirty="0" smtClean="0">
                <a:solidFill>
                  <a:srgbClr val="000000"/>
                </a:solidFill>
              </a:rPr>
              <a:t>do </a:t>
            </a:r>
            <a:r>
              <a:rPr lang="pt-BR" dirty="0" smtClean="0">
                <a:solidFill>
                  <a:srgbClr val="000000"/>
                </a:solidFill>
              </a:rPr>
              <a:t>C</a:t>
            </a:r>
            <a:r>
              <a:rPr lang="pt-BR" dirty="0" smtClean="0">
                <a:solidFill>
                  <a:srgbClr val="000000"/>
                </a:solidFill>
              </a:rPr>
              <a:t>ódigo </a:t>
            </a:r>
            <a:r>
              <a:rPr lang="pt-BR" dirty="0" smtClean="0">
                <a:solidFill>
                  <a:srgbClr val="000000"/>
                </a:solidFill>
              </a:rPr>
              <a:t>Tribut</a:t>
            </a:r>
            <a:r>
              <a:rPr lang="pt-BR" dirty="0" smtClean="0">
                <a:solidFill>
                  <a:srgbClr val="000000"/>
                </a:solidFill>
              </a:rPr>
              <a:t>ário </a:t>
            </a:r>
            <a:r>
              <a:rPr lang="pt-BR" dirty="0" smtClean="0">
                <a:solidFill>
                  <a:srgbClr val="000000"/>
                </a:solidFill>
              </a:rPr>
              <a:t>Nacional-CTN</a:t>
            </a:r>
            <a:endParaRPr lang="es-ES" dirty="0">
              <a:solidFill>
                <a:srgbClr val="000000"/>
              </a:solidFill>
            </a:endParaRPr>
          </a:p>
        </p:txBody>
      </p:sp>
      <p:sp>
        <p:nvSpPr>
          <p:cNvPr id="3" name="Marcador de pie de página 2"/>
          <p:cNvSpPr>
            <a:spLocks noGrp="1"/>
          </p:cNvSpPr>
          <p:nvPr>
            <p:ph type="ftr" sz="quarter" idx="11"/>
          </p:nvPr>
        </p:nvSpPr>
        <p:spPr/>
        <p:txBody>
          <a:bodyPr/>
          <a:lstStyle/>
          <a:p>
            <a:r>
              <a:rPr lang="es-ES" dirty="0" smtClean="0">
                <a:solidFill>
                  <a:srgbClr val="3366FF"/>
                </a:solidFill>
              </a:rPr>
              <a:t>Eulália Alvarenga</a:t>
            </a:r>
            <a:endParaRPr lang="es-ES" dirty="0">
              <a:solidFill>
                <a:srgbClr val="3366FF"/>
              </a:solidFill>
            </a:endParaRPr>
          </a:p>
        </p:txBody>
      </p:sp>
    </p:spTree>
    <p:extLst>
      <p:ext uri="{BB962C8B-B14F-4D97-AF65-F5344CB8AC3E}">
        <p14:creationId xmlns:p14="http://schemas.microsoft.com/office/powerpoint/2010/main" val="3478801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60512" y="908720"/>
            <a:ext cx="8640960" cy="4395049"/>
          </a:xfrm>
          <a:prstGeom prst="rect">
            <a:avLst/>
          </a:prstGeom>
        </p:spPr>
        <p:txBody>
          <a:bodyPr wrap="square">
            <a:spAutoFit/>
          </a:bodyPr>
          <a:lstStyle/>
          <a:p>
            <a:pPr algn="ctr">
              <a:lnSpc>
                <a:spcPct val="130000"/>
              </a:lnSpc>
            </a:pPr>
            <a:r>
              <a:rPr lang="pt-BR" dirty="0" smtClean="0">
                <a:solidFill>
                  <a:schemeClr val="accent5">
                    <a:lumMod val="75000"/>
                  </a:schemeClr>
                </a:solidFill>
              </a:rPr>
              <a:t>PROCESSO </a:t>
            </a:r>
            <a:r>
              <a:rPr lang="pt-BR" dirty="0" smtClean="0">
                <a:solidFill>
                  <a:schemeClr val="accent5">
                    <a:lumMod val="75000"/>
                  </a:schemeClr>
                </a:solidFill>
              </a:rPr>
              <a:t>NO TRIBUNAL DE CONTAS DA </a:t>
            </a:r>
            <a:r>
              <a:rPr lang="pt-BR" dirty="0" smtClean="0">
                <a:solidFill>
                  <a:schemeClr val="accent5">
                    <a:lumMod val="75000"/>
                  </a:schemeClr>
                </a:solidFill>
              </a:rPr>
              <a:t>UNIÃO</a:t>
            </a:r>
          </a:p>
          <a:p>
            <a:pPr algn="ctr">
              <a:lnSpc>
                <a:spcPct val="130000"/>
              </a:lnSpc>
            </a:pPr>
            <a:endParaRPr lang="pt-BR" dirty="0" smtClean="0">
              <a:solidFill>
                <a:schemeClr val="accent5">
                  <a:lumMod val="75000"/>
                </a:schemeClr>
              </a:solidFill>
            </a:endParaRPr>
          </a:p>
          <a:p>
            <a:pPr algn="just">
              <a:lnSpc>
                <a:spcPct val="130000"/>
              </a:lnSpc>
            </a:pPr>
            <a:r>
              <a:rPr lang="pt-BR" dirty="0" smtClean="0">
                <a:solidFill>
                  <a:srgbClr val="000000"/>
                </a:solidFill>
              </a:rPr>
              <a:t>Em TRAMITA</a:t>
            </a:r>
            <a:r>
              <a:rPr lang="pt-BR" dirty="0" smtClean="0">
                <a:solidFill>
                  <a:srgbClr val="000000"/>
                </a:solidFill>
              </a:rPr>
              <a:t>ÇÃ</a:t>
            </a:r>
            <a:r>
              <a:rPr lang="pt-BR" dirty="0" smtClean="0">
                <a:solidFill>
                  <a:srgbClr val="000000"/>
                </a:solidFill>
              </a:rPr>
              <a:t>O </a:t>
            </a:r>
            <a:r>
              <a:rPr lang="pt-BR" dirty="0" smtClean="0">
                <a:solidFill>
                  <a:srgbClr val="000000"/>
                </a:solidFill>
              </a:rPr>
              <a:t>desde</a:t>
            </a:r>
            <a:r>
              <a:rPr lang="pt-BR" dirty="0" smtClean="0">
                <a:solidFill>
                  <a:srgbClr val="000000"/>
                </a:solidFill>
              </a:rPr>
              <a:t> 2009 </a:t>
            </a:r>
            <a:r>
              <a:rPr lang="pt-BR" dirty="0" smtClean="0">
                <a:solidFill>
                  <a:srgbClr val="000000"/>
                </a:solidFill>
              </a:rPr>
              <a:t>– lançamento de FIDC =Lei Municipal 7932/99 – sessão do dia 06 de abril 2016</a:t>
            </a:r>
          </a:p>
          <a:p>
            <a:pPr algn="just">
              <a:lnSpc>
                <a:spcPct val="130000"/>
              </a:lnSpc>
            </a:pPr>
            <a:endParaRPr lang="pt-BR" dirty="0" smtClean="0"/>
          </a:p>
          <a:p>
            <a:pPr algn="just">
              <a:lnSpc>
                <a:spcPct val="130000"/>
              </a:lnSpc>
            </a:pPr>
            <a:r>
              <a:rPr lang="pt-BR" dirty="0" smtClean="0"/>
              <a:t>Assunto</a:t>
            </a:r>
            <a:r>
              <a:rPr lang="pt-BR" dirty="0" smtClean="0">
                <a:solidFill>
                  <a:srgbClr val="000000"/>
                </a:solidFill>
              </a:rPr>
              <a:t>: legalidade na criação de fundos (FIDC) e de deb</a:t>
            </a:r>
            <a:r>
              <a:rPr lang="pt-BR" dirty="0" smtClean="0">
                <a:solidFill>
                  <a:srgbClr val="000000"/>
                </a:solidFill>
              </a:rPr>
              <a:t>ê</a:t>
            </a:r>
            <a:r>
              <a:rPr lang="pt-BR" dirty="0" smtClean="0">
                <a:solidFill>
                  <a:srgbClr val="000000"/>
                </a:solidFill>
              </a:rPr>
              <a:t>ntures vinculadas </a:t>
            </a:r>
            <a:r>
              <a:rPr lang="pt-BR" dirty="0" smtClean="0">
                <a:solidFill>
                  <a:srgbClr val="000000"/>
                </a:solidFill>
              </a:rPr>
              <a:t>à créditos dos entes subnacionais por S/A criadas para este fim.</a:t>
            </a:r>
            <a:endParaRPr lang="pt-BR" dirty="0">
              <a:solidFill>
                <a:srgbClr val="000000"/>
              </a:solidFill>
            </a:endParaRPr>
          </a:p>
          <a:p>
            <a:pPr algn="just">
              <a:lnSpc>
                <a:spcPct val="130000"/>
              </a:lnSpc>
            </a:pPr>
            <a:r>
              <a:rPr lang="pt-BR" dirty="0" smtClean="0">
                <a:solidFill>
                  <a:srgbClr val="000000"/>
                </a:solidFill>
              </a:rPr>
              <a:t>Em 01/04/2016 – passa de </a:t>
            </a:r>
            <a:r>
              <a:rPr lang="pt-BR" dirty="0" smtClean="0"/>
              <a:t>sigiloso</a:t>
            </a:r>
            <a:r>
              <a:rPr lang="pt-BR" dirty="0" smtClean="0">
                <a:solidFill>
                  <a:srgbClr val="000000"/>
                </a:solidFill>
              </a:rPr>
              <a:t> para </a:t>
            </a:r>
            <a:r>
              <a:rPr lang="pt-BR" dirty="0" smtClean="0"/>
              <a:t>restrito</a:t>
            </a:r>
          </a:p>
        </p:txBody>
      </p:sp>
      <p:sp>
        <p:nvSpPr>
          <p:cNvPr id="3" name="Marcador de pie de página 2"/>
          <p:cNvSpPr>
            <a:spLocks noGrp="1"/>
          </p:cNvSpPr>
          <p:nvPr>
            <p:ph type="ftr" sz="quarter" idx="11"/>
          </p:nvPr>
        </p:nvSpPr>
        <p:spPr/>
        <p:txBody>
          <a:bodyPr/>
          <a:lstStyle/>
          <a:p>
            <a:r>
              <a:rPr lang="es-ES" dirty="0" smtClean="0">
                <a:solidFill>
                  <a:srgbClr val="3366FF"/>
                </a:solidFill>
              </a:rPr>
              <a:t>Eulália Alvarenga</a:t>
            </a:r>
            <a:endParaRPr lang="es-ES" dirty="0">
              <a:solidFill>
                <a:srgbClr val="3366FF"/>
              </a:solidFill>
            </a:endParaRPr>
          </a:p>
        </p:txBody>
      </p:sp>
    </p:spTree>
    <p:extLst>
      <p:ext uri="{BB962C8B-B14F-4D97-AF65-F5344CB8AC3E}">
        <p14:creationId xmlns:p14="http://schemas.microsoft.com/office/powerpoint/2010/main" val="16241228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a:lstStyle/>
          <a:p>
            <a:r>
              <a:rPr lang="es-ES" dirty="0" smtClean="0">
                <a:solidFill>
                  <a:srgbClr val="3366FF"/>
                </a:solidFill>
              </a:rPr>
              <a:t>Eulália Alvarenga</a:t>
            </a:r>
            <a:endParaRPr lang="es-ES" dirty="0">
              <a:solidFill>
                <a:srgbClr val="3366FF"/>
              </a:solidFill>
            </a:endParaRPr>
          </a:p>
        </p:txBody>
      </p:sp>
      <p:pic>
        <p:nvPicPr>
          <p:cNvPr id="4" name="Imagen 3"/>
          <p:cNvPicPr>
            <a:picLocks noChangeAspect="1"/>
          </p:cNvPicPr>
          <p:nvPr/>
        </p:nvPicPr>
        <p:blipFill>
          <a:blip r:embed="rId2"/>
          <a:stretch>
            <a:fillRect/>
          </a:stretch>
        </p:blipFill>
        <p:spPr>
          <a:xfrm>
            <a:off x="2032000" y="657070"/>
            <a:ext cx="5297264" cy="6162830"/>
          </a:xfrm>
          <a:prstGeom prst="rect">
            <a:avLst/>
          </a:prstGeom>
        </p:spPr>
      </p:pic>
    </p:spTree>
    <p:extLst>
      <p:ext uri="{BB962C8B-B14F-4D97-AF65-F5344CB8AC3E}">
        <p14:creationId xmlns:p14="http://schemas.microsoft.com/office/powerpoint/2010/main" val="357408359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r>
              <a:rPr lang="es-ES" dirty="0" err="1" smtClean="0">
                <a:solidFill>
                  <a:srgbClr val="0000FF"/>
                </a:solidFill>
              </a:rPr>
              <a:t>Eulália</a:t>
            </a:r>
            <a:r>
              <a:rPr lang="es-ES" dirty="0" smtClean="0">
                <a:solidFill>
                  <a:srgbClr val="0000FF"/>
                </a:solidFill>
              </a:rPr>
              <a:t> Alvarenga</a:t>
            </a:r>
            <a:endParaRPr lang="es-ES" dirty="0">
              <a:solidFill>
                <a:srgbClr val="0000FF"/>
              </a:solidFill>
            </a:endParaRPr>
          </a:p>
        </p:txBody>
      </p:sp>
      <p:pic>
        <p:nvPicPr>
          <p:cNvPr id="3" name="Imagen 2"/>
          <p:cNvPicPr>
            <a:picLocks noChangeAspect="1"/>
          </p:cNvPicPr>
          <p:nvPr/>
        </p:nvPicPr>
        <p:blipFill>
          <a:blip r:embed="rId3"/>
          <a:stretch>
            <a:fillRect/>
          </a:stretch>
        </p:blipFill>
        <p:spPr>
          <a:xfrm>
            <a:off x="71663" y="-531440"/>
            <a:ext cx="9602702" cy="6696744"/>
          </a:xfrm>
          <a:prstGeom prst="rect">
            <a:avLst/>
          </a:prstGeom>
        </p:spPr>
      </p:pic>
    </p:spTree>
    <p:extLst>
      <p:ext uri="{BB962C8B-B14F-4D97-AF65-F5344CB8AC3E}">
        <p14:creationId xmlns:p14="http://schemas.microsoft.com/office/powerpoint/2010/main" val="52192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04528" y="260648"/>
            <a:ext cx="8712968" cy="5463034"/>
          </a:xfrm>
          <a:prstGeom prst="rect">
            <a:avLst/>
          </a:prstGeom>
        </p:spPr>
        <p:txBody>
          <a:bodyPr wrap="square">
            <a:spAutoFit/>
          </a:bodyPr>
          <a:lstStyle/>
          <a:p>
            <a:pPr algn="ctr"/>
            <a:r>
              <a:rPr lang="pt-BR" dirty="0">
                <a:solidFill>
                  <a:srgbClr val="008000"/>
                </a:solidFill>
              </a:rPr>
              <a:t>Relatório – </a:t>
            </a:r>
            <a:r>
              <a:rPr lang="es-ES" dirty="0">
                <a:solidFill>
                  <a:srgbClr val="008000"/>
                </a:solidFill>
              </a:rPr>
              <a:t>Secretaria de </a:t>
            </a:r>
            <a:r>
              <a:rPr lang="es-ES" dirty="0" err="1">
                <a:solidFill>
                  <a:srgbClr val="008000"/>
                </a:solidFill>
              </a:rPr>
              <a:t>Macroavaliação</a:t>
            </a:r>
            <a:r>
              <a:rPr lang="es-ES" dirty="0">
                <a:solidFill>
                  <a:srgbClr val="008000"/>
                </a:solidFill>
              </a:rPr>
              <a:t> </a:t>
            </a:r>
            <a:r>
              <a:rPr lang="es-ES" dirty="0" err="1">
                <a:solidFill>
                  <a:srgbClr val="008000"/>
                </a:solidFill>
              </a:rPr>
              <a:t>Governamental</a:t>
            </a:r>
            <a:r>
              <a:rPr lang="es-ES" dirty="0">
                <a:solidFill>
                  <a:srgbClr val="008000"/>
                </a:solidFill>
              </a:rPr>
              <a:t> </a:t>
            </a:r>
            <a:r>
              <a:rPr lang="es-ES" dirty="0" smtClean="0">
                <a:solidFill>
                  <a:srgbClr val="008000"/>
                </a:solidFill>
              </a:rPr>
              <a:t>-</a:t>
            </a:r>
            <a:r>
              <a:rPr lang="pt-BR" dirty="0" smtClean="0">
                <a:solidFill>
                  <a:srgbClr val="008000"/>
                </a:solidFill>
              </a:rPr>
              <a:t>SEMAG/ TCU (</a:t>
            </a:r>
            <a:r>
              <a:rPr lang="es-ES" dirty="0" err="1" smtClean="0">
                <a:solidFill>
                  <a:srgbClr val="008000"/>
                </a:solidFill>
              </a:rPr>
              <a:t>órgão</a:t>
            </a:r>
            <a:r>
              <a:rPr lang="es-ES" dirty="0" smtClean="0">
                <a:solidFill>
                  <a:srgbClr val="008000"/>
                </a:solidFill>
              </a:rPr>
              <a:t> técnico</a:t>
            </a:r>
            <a:r>
              <a:rPr lang="es-ES" dirty="0" smtClean="0">
                <a:solidFill>
                  <a:srgbClr val="000000"/>
                </a:solidFill>
              </a:rPr>
              <a:t>) </a:t>
            </a:r>
            <a:endParaRPr lang="es-ES" dirty="0" smtClean="0">
              <a:solidFill>
                <a:srgbClr val="000000"/>
              </a:solidFill>
            </a:endParaRPr>
          </a:p>
          <a:p>
            <a:r>
              <a:rPr lang="pt-BR" dirty="0" smtClean="0">
                <a:solidFill>
                  <a:srgbClr val="000000"/>
                </a:solidFill>
              </a:rPr>
              <a:t>- </a:t>
            </a:r>
            <a:r>
              <a:rPr lang="pt-BR" dirty="0" smtClean="0">
                <a:solidFill>
                  <a:srgbClr val="000000"/>
                </a:solidFill>
              </a:rPr>
              <a:t>em </a:t>
            </a:r>
            <a:r>
              <a:rPr lang="pt-BR" dirty="0">
                <a:solidFill>
                  <a:srgbClr val="000000"/>
                </a:solidFill>
              </a:rPr>
              <a:t>relação a S/A </a:t>
            </a:r>
            <a:r>
              <a:rPr lang="pt-BR" dirty="0" smtClean="0">
                <a:solidFill>
                  <a:srgbClr val="000000"/>
                </a:solidFill>
              </a:rPr>
              <a:t>goiana =  </a:t>
            </a:r>
            <a:r>
              <a:rPr lang="pt-BR" dirty="0">
                <a:solidFill>
                  <a:srgbClr val="000000"/>
                </a:solidFill>
              </a:rPr>
              <a:t>semelhante a PBH Ativos S/</a:t>
            </a:r>
            <a:r>
              <a:rPr lang="pt-BR" dirty="0" smtClean="0">
                <a:solidFill>
                  <a:srgbClr val="000000"/>
                </a:solidFill>
              </a:rPr>
              <a:t>A =  </a:t>
            </a:r>
            <a:r>
              <a:rPr lang="pt-BR" dirty="0">
                <a:solidFill>
                  <a:srgbClr val="000000"/>
                </a:solidFill>
              </a:rPr>
              <a:t>que se diz independente do </a:t>
            </a:r>
            <a:r>
              <a:rPr lang="pt-BR" dirty="0" smtClean="0">
                <a:solidFill>
                  <a:srgbClr val="000000"/>
                </a:solidFill>
              </a:rPr>
              <a:t>Tesouro da AD:</a:t>
            </a:r>
          </a:p>
          <a:p>
            <a:endParaRPr lang="es-ES" sz="2000" dirty="0" smtClean="0">
              <a:solidFill>
                <a:srgbClr val="000000"/>
              </a:solidFill>
            </a:endParaRPr>
          </a:p>
          <a:p>
            <a:pPr algn="just">
              <a:lnSpc>
                <a:spcPct val="130000"/>
              </a:lnSpc>
            </a:pPr>
            <a:r>
              <a:rPr lang="es-ES" sz="2000" dirty="0" smtClean="0">
                <a:solidFill>
                  <a:srgbClr val="000000"/>
                </a:solidFill>
              </a:rPr>
              <a:t>“</a:t>
            </a:r>
            <a:r>
              <a:rPr lang="es-ES" sz="2000" dirty="0">
                <a:solidFill>
                  <a:srgbClr val="000000"/>
                </a:solidFill>
              </a:rPr>
              <a:t>Qualquer que seja a extensão do conceito de “estatal dependente”, o fato é que o estado de Goiás, </a:t>
            </a:r>
            <a:r>
              <a:rPr lang="es-ES" sz="2000" dirty="0"/>
              <a:t>fazendo uso de artifício ilegítimo</a:t>
            </a:r>
            <a:r>
              <a:rPr lang="es-ES" sz="2000" dirty="0">
                <a:solidFill>
                  <a:srgbClr val="000000"/>
                </a:solidFill>
              </a:rPr>
              <a:t>, ou seja, </a:t>
            </a:r>
            <a:r>
              <a:rPr lang="es-ES" sz="2000" dirty="0"/>
              <a:t>elegendo um “intermediário” aparentemente não sujeito às regras da LC 101/2000, parece tentar escapar dos justos rigores da Lei de Responsabilidade Fiscal. </a:t>
            </a:r>
            <a:endParaRPr lang="pt-BR" sz="2000" dirty="0"/>
          </a:p>
          <a:p>
            <a:pPr algn="just">
              <a:lnSpc>
                <a:spcPct val="130000"/>
              </a:lnSpc>
            </a:pPr>
            <a:r>
              <a:rPr lang="es-ES" sz="2000" dirty="0">
                <a:solidFill>
                  <a:srgbClr val="000000"/>
                </a:solidFill>
              </a:rPr>
              <a:t>O que não se pode perder de vista, porém, </a:t>
            </a:r>
            <a:r>
              <a:rPr lang="es-ES" sz="2000" dirty="0"/>
              <a:t>a bem da verdade, é que o real protagonista e titular dos direitos creditórios </a:t>
            </a:r>
            <a:r>
              <a:rPr lang="es-ES" sz="2000" dirty="0">
                <a:solidFill>
                  <a:srgbClr val="000000"/>
                </a:solidFill>
              </a:rPr>
              <a:t>e, em última instância, da operação de crédito (emissão de títulos) </a:t>
            </a:r>
            <a:r>
              <a:rPr lang="es-ES" sz="2000" dirty="0"/>
              <a:t>é ninguém mais do que o estado de Goiás, este, sim, indubitavelmente sujeito a todo o desenho normativo tipificado na Lei Complementar 101/2000.”</a:t>
            </a:r>
            <a:endParaRPr lang="pt-BR" sz="2000" dirty="0"/>
          </a:p>
        </p:txBody>
      </p:sp>
      <p:sp>
        <p:nvSpPr>
          <p:cNvPr id="3" name="Marcador de pie de página 2"/>
          <p:cNvSpPr>
            <a:spLocks noGrp="1"/>
          </p:cNvSpPr>
          <p:nvPr>
            <p:ph type="ftr" sz="quarter" idx="11"/>
          </p:nvPr>
        </p:nvSpPr>
        <p:spPr/>
        <p:txBody>
          <a:bodyPr/>
          <a:lstStyle/>
          <a:p>
            <a:r>
              <a:rPr lang="es-ES" dirty="0" smtClean="0">
                <a:solidFill>
                  <a:srgbClr val="0000FF"/>
                </a:solidFill>
              </a:rPr>
              <a:t>Eulália Alvarenga</a:t>
            </a:r>
            <a:endParaRPr lang="es-ES" dirty="0">
              <a:solidFill>
                <a:srgbClr val="0000FF"/>
              </a:solidFill>
            </a:endParaRPr>
          </a:p>
        </p:txBody>
      </p:sp>
    </p:spTree>
    <p:extLst>
      <p:ext uri="{BB962C8B-B14F-4D97-AF65-F5344CB8AC3E}">
        <p14:creationId xmlns:p14="http://schemas.microsoft.com/office/powerpoint/2010/main" val="335490807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20552" y="1124744"/>
            <a:ext cx="8856984" cy="6851107"/>
          </a:xfrm>
          <a:prstGeom prst="rect">
            <a:avLst/>
          </a:prstGeom>
        </p:spPr>
        <p:txBody>
          <a:bodyPr wrap="square">
            <a:spAutoFit/>
          </a:bodyPr>
          <a:lstStyle/>
          <a:p>
            <a:pPr>
              <a:lnSpc>
                <a:spcPct val="130000"/>
              </a:lnSpc>
            </a:pPr>
            <a:r>
              <a:rPr lang="pt-BR" dirty="0" smtClean="0">
                <a:solidFill>
                  <a:srgbClr val="000000"/>
                </a:solidFill>
              </a:rPr>
              <a:t>-O </a:t>
            </a:r>
            <a:r>
              <a:rPr lang="pt-BR" dirty="0" smtClean="0">
                <a:solidFill>
                  <a:srgbClr val="000000"/>
                </a:solidFill>
              </a:rPr>
              <a:t>PL </a:t>
            </a:r>
            <a:r>
              <a:rPr lang="pt-BR" dirty="0">
                <a:solidFill>
                  <a:srgbClr val="000000"/>
                </a:solidFill>
              </a:rPr>
              <a:t>1002/2010 foi aprovado em primeiro e  segundo turnos  por todos os vereadores pressentes. </a:t>
            </a:r>
            <a:endParaRPr lang="pt-BR" dirty="0" smtClean="0">
              <a:solidFill>
                <a:srgbClr val="000000"/>
              </a:solidFill>
            </a:endParaRPr>
          </a:p>
          <a:p>
            <a:endParaRPr lang="pt-BR" dirty="0">
              <a:solidFill>
                <a:srgbClr val="000000"/>
              </a:solidFill>
            </a:endParaRPr>
          </a:p>
          <a:p>
            <a:pPr>
              <a:lnSpc>
                <a:spcPct val="130000"/>
              </a:lnSpc>
            </a:pPr>
            <a:r>
              <a:rPr lang="pt-BR" dirty="0" smtClean="0">
                <a:solidFill>
                  <a:srgbClr val="000000"/>
                </a:solidFill>
              </a:rPr>
              <a:t>-Quantos </a:t>
            </a:r>
            <a:r>
              <a:rPr lang="pt-BR" dirty="0">
                <a:solidFill>
                  <a:srgbClr val="000000"/>
                </a:solidFill>
              </a:rPr>
              <a:t>aos impactos financeiros  com a criação dessa S/A, </a:t>
            </a:r>
            <a:r>
              <a:rPr lang="pt-BR" dirty="0" smtClean="0">
                <a:solidFill>
                  <a:srgbClr val="000000"/>
                </a:solidFill>
              </a:rPr>
              <a:t>= não </a:t>
            </a:r>
            <a:r>
              <a:rPr lang="pt-BR" dirty="0">
                <a:solidFill>
                  <a:srgbClr val="000000"/>
                </a:solidFill>
              </a:rPr>
              <a:t>foram discutidos  pelas  </a:t>
            </a:r>
            <a:r>
              <a:rPr lang="pt-BR" dirty="0" smtClean="0">
                <a:solidFill>
                  <a:srgbClr val="000000"/>
                </a:solidFill>
              </a:rPr>
              <a:t>comissões</a:t>
            </a:r>
            <a:r>
              <a:rPr lang="pt-BR" dirty="0" smtClean="0">
                <a:solidFill>
                  <a:srgbClr val="000000"/>
                </a:solidFill>
              </a:rPr>
              <a:t>.</a:t>
            </a:r>
          </a:p>
          <a:p>
            <a:endParaRPr lang="pt-BR" dirty="0" smtClean="0"/>
          </a:p>
          <a:p>
            <a:pPr algn="just">
              <a:lnSpc>
                <a:spcPct val="130000"/>
              </a:lnSpc>
            </a:pPr>
            <a:r>
              <a:rPr lang="pt-BR" dirty="0">
                <a:solidFill>
                  <a:srgbClr val="000000"/>
                </a:solidFill>
              </a:rPr>
              <a:t>-</a:t>
            </a:r>
            <a:r>
              <a:rPr lang="pt-BR" dirty="0" smtClean="0">
                <a:solidFill>
                  <a:srgbClr val="000000"/>
                </a:solidFill>
              </a:rPr>
              <a:t>Fica </a:t>
            </a:r>
            <a:r>
              <a:rPr lang="pt-BR" dirty="0">
                <a:solidFill>
                  <a:srgbClr val="000000"/>
                </a:solidFill>
              </a:rPr>
              <a:t>a pergunta será que os vereadores perceberam e analisaram a abrangência desta lei? Mesmo em caso negativo não os exime de suas responsabilidades. Não podemos aceitar modelos impostos pelo exterior em nossa cidade que resultam em politicas econômicas privatistas em prejuízos de politicas sociais.</a:t>
            </a:r>
          </a:p>
          <a:p>
            <a:pPr algn="just">
              <a:lnSpc>
                <a:spcPct val="130000"/>
              </a:lnSpc>
            </a:pPr>
            <a:endParaRPr lang="pt-BR" dirty="0" smtClean="0">
              <a:solidFill>
                <a:srgbClr val="000000"/>
              </a:solidFill>
            </a:endParaRPr>
          </a:p>
          <a:p>
            <a:pPr>
              <a:lnSpc>
                <a:spcPct val="130000"/>
              </a:lnSpc>
            </a:pPr>
            <a:endParaRPr lang="pt-BR" dirty="0">
              <a:solidFill>
                <a:srgbClr val="000000"/>
              </a:solidFill>
            </a:endParaRPr>
          </a:p>
          <a:p>
            <a:r>
              <a:rPr lang="pt-BR" dirty="0" smtClean="0">
                <a:solidFill>
                  <a:srgbClr val="000000"/>
                </a:solidFill>
              </a:rPr>
              <a:t>-</a:t>
            </a:r>
            <a:endParaRPr lang="pt-BR" dirty="0">
              <a:solidFill>
                <a:srgbClr val="000000"/>
              </a:solidFill>
            </a:endParaRPr>
          </a:p>
          <a:p>
            <a:r>
              <a:rPr lang="pt-BR" dirty="0"/>
              <a:t> </a:t>
            </a:r>
          </a:p>
        </p:txBody>
      </p:sp>
      <p:sp>
        <p:nvSpPr>
          <p:cNvPr id="3" name="Marcador de pie de página 2"/>
          <p:cNvSpPr>
            <a:spLocks noGrp="1"/>
          </p:cNvSpPr>
          <p:nvPr>
            <p:ph type="ftr" sz="quarter" idx="11"/>
          </p:nvPr>
        </p:nvSpPr>
        <p:spPr/>
        <p:txBody>
          <a:bodyPr/>
          <a:lstStyle/>
          <a:p>
            <a:r>
              <a:rPr lang="es-ES" dirty="0" smtClean="0">
                <a:solidFill>
                  <a:srgbClr val="3366FF"/>
                </a:solidFill>
              </a:rPr>
              <a:t>Eulália Alvarenga</a:t>
            </a:r>
            <a:endParaRPr lang="es-ES" dirty="0">
              <a:solidFill>
                <a:srgbClr val="3366FF"/>
              </a:solidFill>
            </a:endParaRPr>
          </a:p>
        </p:txBody>
      </p:sp>
    </p:spTree>
    <p:extLst>
      <p:ext uri="{BB962C8B-B14F-4D97-AF65-F5344CB8AC3E}">
        <p14:creationId xmlns:p14="http://schemas.microsoft.com/office/powerpoint/2010/main" val="232746722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20552" y="1166842"/>
            <a:ext cx="8352928" cy="3323987"/>
          </a:xfrm>
          <a:prstGeom prst="rect">
            <a:avLst/>
          </a:prstGeom>
        </p:spPr>
        <p:txBody>
          <a:bodyPr wrap="square">
            <a:spAutoFit/>
          </a:bodyPr>
          <a:lstStyle/>
          <a:p>
            <a:pPr algn="just"/>
            <a:r>
              <a:rPr lang="es-ES" dirty="0">
                <a:solidFill>
                  <a:srgbClr val="000000"/>
                </a:solidFill>
              </a:rPr>
              <a:t>  </a:t>
            </a:r>
            <a:endParaRPr lang="es-ES" dirty="0" smtClean="0">
              <a:solidFill>
                <a:srgbClr val="000000"/>
              </a:solidFill>
            </a:endParaRPr>
          </a:p>
          <a:p>
            <a:pPr algn="just">
              <a:lnSpc>
                <a:spcPct val="130000"/>
              </a:lnSpc>
            </a:pPr>
            <a:r>
              <a:rPr lang="es-ES" dirty="0" smtClean="0">
                <a:solidFill>
                  <a:srgbClr val="000000"/>
                </a:solidFill>
              </a:rPr>
              <a:t>A </a:t>
            </a:r>
            <a:r>
              <a:rPr lang="es-ES" dirty="0">
                <a:solidFill>
                  <a:srgbClr val="000000"/>
                </a:solidFill>
              </a:rPr>
              <a:t>SEMAG </a:t>
            </a:r>
            <a:r>
              <a:rPr lang="es-ES" dirty="0" smtClean="0">
                <a:solidFill>
                  <a:srgbClr val="000000"/>
                </a:solidFill>
              </a:rPr>
              <a:t>– </a:t>
            </a:r>
            <a:r>
              <a:rPr lang="es-ES" dirty="0" smtClean="0"/>
              <a:t>“</a:t>
            </a:r>
            <a:r>
              <a:rPr lang="es-ES" dirty="0" err="1" smtClean="0"/>
              <a:t>entende</a:t>
            </a:r>
            <a:r>
              <a:rPr lang="es-ES" dirty="0" smtClean="0"/>
              <a:t> </a:t>
            </a:r>
            <a:r>
              <a:rPr lang="es-ES" dirty="0"/>
              <a:t>e classifica que todas as operações com cessão de direitos oriundos de tributos ou créditos não tributários é um </a:t>
            </a:r>
            <a:r>
              <a:rPr lang="es-ES" dirty="0">
                <a:solidFill>
                  <a:srgbClr val="008000"/>
                </a:solidFill>
              </a:rPr>
              <a:t>DERIVATIVO FINANCEIRO</a:t>
            </a:r>
            <a:r>
              <a:rPr lang="es-ES" dirty="0"/>
              <a:t>, claramente tipificadas na LRF como operação de crédito, devendo, portanto, ser submetida ao crivo </a:t>
            </a:r>
            <a:r>
              <a:rPr lang="es-ES" dirty="0">
                <a:solidFill>
                  <a:srgbClr val="008000"/>
                </a:solidFill>
              </a:rPr>
              <a:t>do Senado e da Receita Federal.”</a:t>
            </a:r>
            <a:endParaRPr lang="pt-BR" dirty="0">
              <a:solidFill>
                <a:srgbClr val="008000"/>
              </a:solidFill>
            </a:endParaRPr>
          </a:p>
        </p:txBody>
      </p:sp>
      <p:sp>
        <p:nvSpPr>
          <p:cNvPr id="3" name="Marcador de pie de página 2"/>
          <p:cNvSpPr>
            <a:spLocks noGrp="1"/>
          </p:cNvSpPr>
          <p:nvPr>
            <p:ph type="ftr" sz="quarter" idx="11"/>
          </p:nvPr>
        </p:nvSpPr>
        <p:spPr/>
        <p:txBody>
          <a:bodyPr/>
          <a:lstStyle/>
          <a:p>
            <a:r>
              <a:rPr lang="es-ES" dirty="0" smtClean="0">
                <a:solidFill>
                  <a:srgbClr val="0000FF"/>
                </a:solidFill>
              </a:rPr>
              <a:t>Eulália Alvarenga</a:t>
            </a:r>
            <a:endParaRPr lang="es-ES" dirty="0">
              <a:solidFill>
                <a:srgbClr val="0000FF"/>
              </a:solidFill>
            </a:endParaRPr>
          </a:p>
        </p:txBody>
      </p:sp>
    </p:spTree>
    <p:extLst>
      <p:ext uri="{BB962C8B-B14F-4D97-AF65-F5344CB8AC3E}">
        <p14:creationId xmlns:p14="http://schemas.microsoft.com/office/powerpoint/2010/main" val="324514802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60512" y="332656"/>
            <a:ext cx="9145016" cy="6550510"/>
          </a:xfrm>
          <a:prstGeom prst="rect">
            <a:avLst/>
          </a:prstGeom>
        </p:spPr>
        <p:txBody>
          <a:bodyPr wrap="square">
            <a:spAutoFit/>
          </a:bodyPr>
          <a:lstStyle/>
          <a:p>
            <a:pPr algn="ctr">
              <a:lnSpc>
                <a:spcPct val="120000"/>
              </a:lnSpc>
            </a:pPr>
            <a:r>
              <a:rPr lang="pt-BR" dirty="0" smtClean="0">
                <a:solidFill>
                  <a:srgbClr val="5F8804"/>
                </a:solidFill>
              </a:rPr>
              <a:t>PAG 61 </a:t>
            </a:r>
            <a:r>
              <a:rPr lang="pt-BR" dirty="0">
                <a:solidFill>
                  <a:srgbClr val="5F8804"/>
                </a:solidFill>
              </a:rPr>
              <a:t>–PROC. </a:t>
            </a:r>
            <a:r>
              <a:rPr lang="pt-BR" dirty="0" smtClean="0">
                <a:solidFill>
                  <a:srgbClr val="5F8804"/>
                </a:solidFill>
              </a:rPr>
              <a:t>TCU</a:t>
            </a:r>
          </a:p>
          <a:p>
            <a:pPr>
              <a:lnSpc>
                <a:spcPct val="140000"/>
              </a:lnSpc>
            </a:pPr>
            <a:r>
              <a:rPr lang="pt-BR" sz="2000" dirty="0" smtClean="0">
                <a:solidFill>
                  <a:srgbClr val="5F8804"/>
                </a:solidFill>
              </a:rPr>
              <a:t> </a:t>
            </a:r>
            <a:r>
              <a:rPr lang="pt-BR" sz="2200" dirty="0" smtClean="0">
                <a:solidFill>
                  <a:schemeClr val="tx1"/>
                </a:solidFill>
              </a:rPr>
              <a:t>“Esse </a:t>
            </a:r>
            <a:r>
              <a:rPr lang="pt-BR" sz="2200" dirty="0">
                <a:solidFill>
                  <a:schemeClr val="tx1"/>
                </a:solidFill>
              </a:rPr>
              <a:t>compromisso financeiro acarreta, portanto</a:t>
            </a:r>
            <a:r>
              <a:rPr lang="pt-BR" sz="2200" dirty="0" smtClean="0">
                <a:solidFill>
                  <a:schemeClr val="tx1"/>
                </a:solidFill>
              </a:rPr>
              <a:t>, </a:t>
            </a:r>
            <a:r>
              <a:rPr lang="pt-BR" sz="2200" dirty="0" smtClean="0">
                <a:solidFill>
                  <a:srgbClr val="008000"/>
                </a:solidFill>
              </a:rPr>
              <a:t>comprometimento </a:t>
            </a:r>
            <a:r>
              <a:rPr lang="pt-BR" sz="2200" dirty="0">
                <a:solidFill>
                  <a:srgbClr val="008000"/>
                </a:solidFill>
              </a:rPr>
              <a:t>futuro de recursos orçamentários </a:t>
            </a:r>
            <a:r>
              <a:rPr lang="pt-BR" sz="2200" dirty="0">
                <a:solidFill>
                  <a:schemeClr val="tx1"/>
                </a:solidFill>
              </a:rPr>
              <a:t>(artigo 2º da Resolução BCB 2.391/1997).</a:t>
            </a:r>
          </a:p>
          <a:p>
            <a:pPr>
              <a:lnSpc>
                <a:spcPct val="140000"/>
              </a:lnSpc>
            </a:pPr>
            <a:r>
              <a:rPr lang="pt-BR" sz="2200" dirty="0">
                <a:solidFill>
                  <a:schemeClr val="tx1"/>
                </a:solidFill>
              </a:rPr>
              <a:t>Em essência, portanto, em casos da espécie</a:t>
            </a:r>
            <a:r>
              <a:rPr lang="pt-BR" sz="2200" dirty="0">
                <a:solidFill>
                  <a:srgbClr val="008000"/>
                </a:solidFill>
              </a:rPr>
              <a:t>, as operações com debêntures têm a mesma natureza de um FIDC</a:t>
            </a:r>
            <a:r>
              <a:rPr lang="pt-BR" sz="2200" dirty="0">
                <a:solidFill>
                  <a:schemeClr val="tx1"/>
                </a:solidFill>
              </a:rPr>
              <a:t>, ante a semelhança do formato jurídico. Isto é, as duas operações, FIDC e SPE, são essencialmente semelhantes. </a:t>
            </a:r>
          </a:p>
          <a:p>
            <a:pPr algn="just">
              <a:lnSpc>
                <a:spcPct val="140000"/>
              </a:lnSpc>
            </a:pPr>
            <a:r>
              <a:rPr lang="pt-BR" sz="2200" dirty="0">
                <a:solidFill>
                  <a:schemeClr val="tx1"/>
                </a:solidFill>
              </a:rPr>
              <a:t>Ao que parece</a:t>
            </a:r>
            <a:r>
              <a:rPr lang="pt-BR" sz="2200" dirty="0"/>
              <a:t>, a operação via debêntures é, </a:t>
            </a:r>
            <a:r>
              <a:rPr lang="pt-BR" sz="2200" dirty="0">
                <a:solidFill>
                  <a:srgbClr val="008000"/>
                </a:solidFill>
              </a:rPr>
              <a:t>na realidade, uma tentativa de descaracterizar e mascarar a natureza de operação de crédito e, com isto, tentar dispensar o exame do Ministério da Fazenda e do Senado Federal quanto à adequação da operação ao limite de endividamento do ente federal</a:t>
            </a:r>
            <a:r>
              <a:rPr lang="pt-BR" sz="2200" dirty="0" smtClean="0">
                <a:solidFill>
                  <a:srgbClr val="008000"/>
                </a:solidFill>
              </a:rPr>
              <a:t>.”</a:t>
            </a:r>
            <a:endParaRPr lang="pt-BR" sz="2200" dirty="0">
              <a:solidFill>
                <a:srgbClr val="008000"/>
              </a:solidFill>
            </a:endParaRPr>
          </a:p>
          <a:p>
            <a:pPr algn="just">
              <a:lnSpc>
                <a:spcPct val="120000"/>
              </a:lnSpc>
            </a:pPr>
            <a:endParaRPr lang="pt-BR" sz="2200" dirty="0">
              <a:solidFill>
                <a:srgbClr val="008000"/>
              </a:solidFill>
            </a:endParaRPr>
          </a:p>
          <a:p>
            <a:pPr>
              <a:lnSpc>
                <a:spcPct val="120000"/>
              </a:lnSpc>
            </a:pPr>
            <a:endParaRPr lang="pt-BR" sz="2200" dirty="0"/>
          </a:p>
        </p:txBody>
      </p:sp>
      <p:sp>
        <p:nvSpPr>
          <p:cNvPr id="3" name="Marcador de pie de página 2"/>
          <p:cNvSpPr>
            <a:spLocks noGrp="1"/>
          </p:cNvSpPr>
          <p:nvPr>
            <p:ph type="ftr" sz="quarter" idx="11"/>
          </p:nvPr>
        </p:nvSpPr>
        <p:spPr/>
        <p:txBody>
          <a:bodyPr/>
          <a:lstStyle/>
          <a:p>
            <a:r>
              <a:rPr lang="es-ES" dirty="0" smtClean="0">
                <a:solidFill>
                  <a:srgbClr val="0000FF"/>
                </a:solidFill>
              </a:rPr>
              <a:t>Eulália Alvarenga</a:t>
            </a:r>
            <a:endParaRPr lang="es-ES" dirty="0">
              <a:solidFill>
                <a:srgbClr val="0000FF"/>
              </a:solidFill>
            </a:endParaRPr>
          </a:p>
        </p:txBody>
      </p:sp>
    </p:spTree>
    <p:extLst>
      <p:ext uri="{BB962C8B-B14F-4D97-AF65-F5344CB8AC3E}">
        <p14:creationId xmlns:p14="http://schemas.microsoft.com/office/powerpoint/2010/main" val="398166543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04528" y="1268760"/>
            <a:ext cx="8856984" cy="6387583"/>
          </a:xfrm>
          <a:prstGeom prst="rect">
            <a:avLst/>
          </a:prstGeom>
        </p:spPr>
        <p:txBody>
          <a:bodyPr wrap="square">
            <a:spAutoFit/>
          </a:bodyPr>
          <a:lstStyle/>
          <a:p>
            <a:pPr algn="ctr">
              <a:lnSpc>
                <a:spcPct val="130000"/>
              </a:lnSpc>
            </a:pPr>
            <a:r>
              <a:rPr lang="pt-BR" dirty="0" smtClean="0">
                <a:solidFill>
                  <a:srgbClr val="5F8804"/>
                </a:solidFill>
              </a:rPr>
              <a:t>PAG. 68 –PROC. TCU:</a:t>
            </a:r>
          </a:p>
          <a:p>
            <a:endParaRPr lang="pt-BR" dirty="0" smtClean="0"/>
          </a:p>
          <a:p>
            <a:pPr algn="just">
              <a:lnSpc>
                <a:spcPct val="120000"/>
              </a:lnSpc>
            </a:pPr>
            <a:r>
              <a:rPr lang="pt-BR" dirty="0" smtClean="0">
                <a:solidFill>
                  <a:schemeClr val="tx1"/>
                </a:solidFill>
              </a:rPr>
              <a:t>“Trata</a:t>
            </a:r>
            <a:r>
              <a:rPr lang="pt-BR" dirty="0">
                <a:solidFill>
                  <a:schemeClr val="tx1"/>
                </a:solidFill>
              </a:rPr>
              <a:t>-se, portanto, de desenho que apresenta em sua essência a mesma estrutura adotada pelos entes que optaram </a:t>
            </a:r>
            <a:r>
              <a:rPr lang="pt-BR" dirty="0"/>
              <a:t>por criar uma empresa pública emissora de debêntures lastreadas em créditos tributários, </a:t>
            </a:r>
            <a:r>
              <a:rPr lang="pt-BR" dirty="0">
                <a:solidFill>
                  <a:schemeClr val="tx1"/>
                </a:solidFill>
              </a:rPr>
              <a:t>por meio da qual o ente federado obtém do mercado </a:t>
            </a:r>
            <a:r>
              <a:rPr lang="pt-BR" dirty="0">
                <a:solidFill>
                  <a:srgbClr val="008000"/>
                </a:solidFill>
              </a:rPr>
              <a:t>uma antecipação de receitas que serão auferidas somente no futuro </a:t>
            </a:r>
            <a:r>
              <a:rPr lang="pt-BR" dirty="0">
                <a:solidFill>
                  <a:schemeClr val="tx1"/>
                </a:solidFill>
              </a:rPr>
              <a:t>e que, quando o forem, serão destinadas ao pagamento dos credores, numa nítida </a:t>
            </a:r>
            <a:r>
              <a:rPr lang="pt-BR" dirty="0"/>
              <a:t>e clara, </a:t>
            </a:r>
            <a:r>
              <a:rPr lang="pt-BR" dirty="0">
                <a:solidFill>
                  <a:srgbClr val="008000"/>
                </a:solidFill>
              </a:rPr>
              <a:t>ao ver do Ministério Público de Contas, operação de crédito, conforme o conceito amplo adotado no artigo 29, III, da LRF</a:t>
            </a:r>
            <a:r>
              <a:rPr lang="pt-BR" dirty="0" smtClean="0">
                <a:solidFill>
                  <a:srgbClr val="008000"/>
                </a:solidFill>
              </a:rPr>
              <a:t>.”</a:t>
            </a:r>
            <a:endParaRPr lang="pt-BR" dirty="0">
              <a:solidFill>
                <a:srgbClr val="008000"/>
              </a:solidFill>
            </a:endParaRPr>
          </a:p>
          <a:p>
            <a:pPr algn="just">
              <a:lnSpc>
                <a:spcPct val="120000"/>
              </a:lnSpc>
            </a:pPr>
            <a:r>
              <a:rPr lang="pt-BR" dirty="0"/>
              <a:t> </a:t>
            </a:r>
          </a:p>
          <a:p>
            <a:pPr>
              <a:lnSpc>
                <a:spcPct val="130000"/>
              </a:lnSpc>
            </a:pPr>
            <a:endParaRPr lang="pt-BR" dirty="0">
              <a:solidFill>
                <a:srgbClr val="000000"/>
              </a:solidFill>
            </a:endParaRPr>
          </a:p>
          <a:p>
            <a:pPr>
              <a:lnSpc>
                <a:spcPct val="130000"/>
              </a:lnSpc>
            </a:pPr>
            <a:endParaRPr lang="pt-BR" dirty="0"/>
          </a:p>
        </p:txBody>
      </p:sp>
      <p:sp>
        <p:nvSpPr>
          <p:cNvPr id="3" name="Marcador de pie de página 2"/>
          <p:cNvSpPr>
            <a:spLocks noGrp="1"/>
          </p:cNvSpPr>
          <p:nvPr>
            <p:ph type="ftr" sz="quarter" idx="11"/>
          </p:nvPr>
        </p:nvSpPr>
        <p:spPr/>
        <p:txBody>
          <a:bodyPr/>
          <a:lstStyle/>
          <a:p>
            <a:r>
              <a:rPr lang="es-ES" dirty="0" smtClean="0">
                <a:solidFill>
                  <a:srgbClr val="0000FF"/>
                </a:solidFill>
              </a:rPr>
              <a:t>Eulália Alvarenga</a:t>
            </a:r>
            <a:endParaRPr lang="es-ES" dirty="0">
              <a:solidFill>
                <a:srgbClr val="0000FF"/>
              </a:solidFill>
            </a:endParaRPr>
          </a:p>
        </p:txBody>
      </p:sp>
    </p:spTree>
    <p:extLst>
      <p:ext uri="{BB962C8B-B14F-4D97-AF65-F5344CB8AC3E}">
        <p14:creationId xmlns:p14="http://schemas.microsoft.com/office/powerpoint/2010/main" val="355072116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64568" y="1340768"/>
            <a:ext cx="8496944" cy="4715137"/>
          </a:xfrm>
          <a:prstGeom prst="rect">
            <a:avLst/>
          </a:prstGeom>
        </p:spPr>
        <p:txBody>
          <a:bodyPr wrap="square">
            <a:spAutoFit/>
          </a:bodyPr>
          <a:lstStyle/>
          <a:p>
            <a:pPr algn="ctr">
              <a:lnSpc>
                <a:spcPct val="130000"/>
              </a:lnSpc>
            </a:pPr>
            <a:r>
              <a:rPr lang="pt-BR" dirty="0" smtClean="0">
                <a:solidFill>
                  <a:srgbClr val="5F8804"/>
                </a:solidFill>
              </a:rPr>
              <a:t>PAG 69 </a:t>
            </a:r>
            <a:r>
              <a:rPr lang="pt-BR" dirty="0">
                <a:solidFill>
                  <a:srgbClr val="5F8804"/>
                </a:solidFill>
              </a:rPr>
              <a:t>–PROC. </a:t>
            </a:r>
            <a:r>
              <a:rPr lang="pt-BR" dirty="0" smtClean="0">
                <a:solidFill>
                  <a:srgbClr val="5F8804"/>
                </a:solidFill>
              </a:rPr>
              <a:t>TCU</a:t>
            </a:r>
            <a:endParaRPr lang="pt-BR" dirty="0" smtClean="0">
              <a:solidFill>
                <a:srgbClr val="000000"/>
              </a:solidFill>
            </a:endParaRPr>
          </a:p>
          <a:p>
            <a:pPr algn="just">
              <a:lnSpc>
                <a:spcPct val="130000"/>
              </a:lnSpc>
            </a:pPr>
            <a:r>
              <a:rPr lang="pt-BR" sz="2200" dirty="0" smtClean="0">
                <a:solidFill>
                  <a:schemeClr val="tx1"/>
                </a:solidFill>
              </a:rPr>
              <a:t>“Os </a:t>
            </a:r>
            <a:r>
              <a:rPr lang="pt-BR" sz="2200" dirty="0">
                <a:solidFill>
                  <a:schemeClr val="tx1"/>
                </a:solidFill>
              </a:rPr>
              <a:t>princípios que regem a Lei de Responsabilidade Fiscal são todos convergentes e tendentes a que se disciplinem e se limitem </a:t>
            </a:r>
            <a:r>
              <a:rPr lang="pt-BR" sz="2200" dirty="0"/>
              <a:t>os meios e modos de comprometimento de receitas públicas futuras </a:t>
            </a:r>
            <a:r>
              <a:rPr lang="pt-BR" sz="2200" dirty="0">
                <a:solidFill>
                  <a:srgbClr val="008000"/>
                </a:solidFill>
              </a:rPr>
              <a:t>para satisfação de necessidades ou vontades políticas </a:t>
            </a:r>
            <a:r>
              <a:rPr lang="pt-BR" sz="2200" dirty="0" smtClean="0">
                <a:solidFill>
                  <a:srgbClr val="008000"/>
                </a:solidFill>
              </a:rPr>
              <a:t>presente </a:t>
            </a:r>
            <a:r>
              <a:rPr lang="pt-BR" sz="2200" dirty="0" smtClean="0">
                <a:solidFill>
                  <a:srgbClr val="008000"/>
                </a:solidFill>
              </a:rPr>
              <a:t>.”</a:t>
            </a:r>
            <a:endParaRPr lang="pt-BR" sz="2200" dirty="0" smtClean="0">
              <a:solidFill>
                <a:srgbClr val="008000"/>
              </a:solidFill>
            </a:endParaRPr>
          </a:p>
          <a:p>
            <a:pPr algn="ctr">
              <a:lnSpc>
                <a:spcPct val="130000"/>
              </a:lnSpc>
            </a:pPr>
            <a:r>
              <a:rPr lang="pt-BR" dirty="0" smtClean="0">
                <a:solidFill>
                  <a:schemeClr val="accent5">
                    <a:lumMod val="50000"/>
                  </a:schemeClr>
                </a:solidFill>
              </a:rPr>
              <a:t>PAG </a:t>
            </a:r>
            <a:r>
              <a:rPr lang="pt-BR" dirty="0" smtClean="0">
                <a:solidFill>
                  <a:schemeClr val="accent5">
                    <a:lumMod val="50000"/>
                  </a:schemeClr>
                </a:solidFill>
              </a:rPr>
              <a:t>70</a:t>
            </a:r>
            <a:endParaRPr lang="pt-BR" dirty="0">
              <a:solidFill>
                <a:schemeClr val="accent5">
                  <a:lumMod val="50000"/>
                </a:schemeClr>
              </a:solidFill>
            </a:endParaRPr>
          </a:p>
          <a:p>
            <a:pPr>
              <a:lnSpc>
                <a:spcPct val="130000"/>
              </a:lnSpc>
            </a:pPr>
            <a:r>
              <a:rPr lang="pt-BR" sz="2200" dirty="0" smtClean="0"/>
              <a:t>“A </a:t>
            </a:r>
            <a:r>
              <a:rPr lang="pt-BR" sz="2200" dirty="0"/>
              <a:t>modelagem jurídica pode ser esta ou aquela, </a:t>
            </a:r>
            <a:r>
              <a:rPr lang="pt-BR" sz="2200" dirty="0">
                <a:solidFill>
                  <a:schemeClr val="tx1"/>
                </a:solidFill>
              </a:rPr>
              <a:t>conforme o que seja melhor para a realização bem sucedida da operação</a:t>
            </a:r>
            <a:r>
              <a:rPr lang="pt-BR" sz="2200" dirty="0"/>
              <a:t>, mas nunca para evitar os ritos e requisitos da LRF</a:t>
            </a:r>
            <a:r>
              <a:rPr lang="pt-BR" sz="2200" dirty="0" smtClean="0"/>
              <a:t>."</a:t>
            </a:r>
            <a:endParaRPr lang="pt-BR" sz="2200" dirty="0"/>
          </a:p>
          <a:p>
            <a:pPr>
              <a:lnSpc>
                <a:spcPct val="130000"/>
              </a:lnSpc>
            </a:pPr>
            <a:endParaRPr lang="pt-BR" dirty="0"/>
          </a:p>
        </p:txBody>
      </p:sp>
      <p:sp>
        <p:nvSpPr>
          <p:cNvPr id="3" name="Marcador de pie de página 2"/>
          <p:cNvSpPr>
            <a:spLocks noGrp="1"/>
          </p:cNvSpPr>
          <p:nvPr>
            <p:ph type="ftr" sz="quarter" idx="11"/>
          </p:nvPr>
        </p:nvSpPr>
        <p:spPr/>
        <p:txBody>
          <a:bodyPr/>
          <a:lstStyle/>
          <a:p>
            <a:r>
              <a:rPr lang="es-ES" dirty="0" smtClean="0">
                <a:solidFill>
                  <a:srgbClr val="0000FF"/>
                </a:solidFill>
              </a:rPr>
              <a:t>Eulália Alvarenga</a:t>
            </a:r>
            <a:endParaRPr lang="es-ES" dirty="0">
              <a:solidFill>
                <a:srgbClr val="0000FF"/>
              </a:solidFill>
            </a:endParaRPr>
          </a:p>
        </p:txBody>
      </p:sp>
    </p:spTree>
    <p:extLst>
      <p:ext uri="{BB962C8B-B14F-4D97-AF65-F5344CB8AC3E}">
        <p14:creationId xmlns:p14="http://schemas.microsoft.com/office/powerpoint/2010/main" val="305593699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20552" y="404664"/>
            <a:ext cx="8640960" cy="6795707"/>
          </a:xfrm>
          <a:prstGeom prst="rect">
            <a:avLst/>
          </a:prstGeom>
        </p:spPr>
        <p:txBody>
          <a:bodyPr wrap="square">
            <a:spAutoFit/>
          </a:bodyPr>
          <a:lstStyle/>
          <a:p>
            <a:pPr algn="ctr">
              <a:lnSpc>
                <a:spcPct val="130000"/>
              </a:lnSpc>
            </a:pPr>
            <a:r>
              <a:rPr lang="pt-BR" dirty="0" smtClean="0">
                <a:solidFill>
                  <a:srgbClr val="5F8804"/>
                </a:solidFill>
              </a:rPr>
              <a:t>PG</a:t>
            </a:r>
            <a:r>
              <a:rPr lang="pt-BR" dirty="0" smtClean="0">
                <a:solidFill>
                  <a:srgbClr val="5F8804"/>
                </a:solidFill>
              </a:rPr>
              <a:t>.70</a:t>
            </a:r>
            <a:r>
              <a:rPr lang="pt-BR" dirty="0">
                <a:solidFill>
                  <a:srgbClr val="5F8804"/>
                </a:solidFill>
              </a:rPr>
              <a:t>–PROC. TCU </a:t>
            </a:r>
            <a:endParaRPr lang="pt-BR" dirty="0" smtClean="0">
              <a:solidFill>
                <a:srgbClr val="000000"/>
              </a:solidFill>
            </a:endParaRPr>
          </a:p>
          <a:p>
            <a:pPr>
              <a:lnSpc>
                <a:spcPct val="130000"/>
              </a:lnSpc>
            </a:pPr>
            <a:r>
              <a:rPr lang="pt-BR" i="1" dirty="0">
                <a:solidFill>
                  <a:schemeClr val="tx1"/>
                </a:solidFill>
              </a:rPr>
              <a:t>“Claro está que eventuais dificuldades impostas ao setor público decorrem da</a:t>
            </a:r>
            <a:r>
              <a:rPr lang="pt-BR" i="1" dirty="0"/>
              <a:t> necessidade de proteger a sociedade contra o arbítrio dos governantes”</a:t>
            </a:r>
            <a:r>
              <a:rPr lang="pt-BR" dirty="0"/>
              <a:t> </a:t>
            </a:r>
            <a:r>
              <a:rPr lang="pt-BR" dirty="0" smtClean="0"/>
              <a:t>.</a:t>
            </a:r>
          </a:p>
          <a:p>
            <a:pPr algn="ctr">
              <a:lnSpc>
                <a:spcPct val="130000"/>
              </a:lnSpc>
            </a:pPr>
            <a:r>
              <a:rPr lang="pt-BR" dirty="0" smtClean="0">
                <a:solidFill>
                  <a:srgbClr val="5F8804"/>
                </a:solidFill>
              </a:rPr>
              <a:t>Pag. 72 </a:t>
            </a:r>
            <a:endParaRPr lang="pt-BR" dirty="0" smtClean="0">
              <a:solidFill>
                <a:srgbClr val="5F8804"/>
              </a:solidFill>
            </a:endParaRPr>
          </a:p>
          <a:p>
            <a:pPr algn="just">
              <a:lnSpc>
                <a:spcPct val="130000"/>
              </a:lnSpc>
            </a:pPr>
            <a:r>
              <a:rPr lang="pt-BR" dirty="0" smtClean="0">
                <a:solidFill>
                  <a:srgbClr val="000000"/>
                </a:solidFill>
              </a:rPr>
              <a:t>“</a:t>
            </a:r>
            <a:r>
              <a:rPr lang="pt-BR" dirty="0" smtClean="0"/>
              <a:t> </a:t>
            </a:r>
            <a:r>
              <a:rPr lang="pt-BR" dirty="0">
                <a:solidFill>
                  <a:srgbClr val="000000"/>
                </a:solidFill>
              </a:rPr>
              <a:t>É certo que o país passa por grave </a:t>
            </a:r>
            <a:r>
              <a:rPr lang="pt-BR" dirty="0" smtClean="0">
                <a:solidFill>
                  <a:srgbClr val="000000"/>
                </a:solidFill>
              </a:rPr>
              <a:t>recessão.... </a:t>
            </a:r>
            <a:r>
              <a:rPr lang="pt-BR" dirty="0" smtClean="0"/>
              <a:t>. </a:t>
            </a:r>
            <a:r>
              <a:rPr lang="pt-BR" dirty="0">
                <a:solidFill>
                  <a:srgbClr val="000000"/>
                </a:solidFill>
              </a:rPr>
              <a:t>Isso não autoriza que seus governantes possam ignorar as exigências da LRF, feitas justamente</a:t>
            </a:r>
            <a:r>
              <a:rPr lang="pt-BR" dirty="0"/>
              <a:t> para impedir que, </a:t>
            </a:r>
            <a:r>
              <a:rPr lang="pt-BR" dirty="0">
                <a:solidFill>
                  <a:srgbClr val="008000"/>
                </a:solidFill>
              </a:rPr>
              <a:t>no afã de aliviar difíceis situações presentes,</a:t>
            </a:r>
            <a:r>
              <a:rPr lang="pt-BR" dirty="0"/>
              <a:t> os governantes possam criar </a:t>
            </a:r>
            <a:r>
              <a:rPr lang="pt-BR" dirty="0">
                <a:solidFill>
                  <a:srgbClr val="008000"/>
                </a:solidFill>
              </a:rPr>
              <a:t>situações futuras ainda mais graves e difíceis, que recairão na gestão de outros governantes</a:t>
            </a:r>
            <a:r>
              <a:rPr lang="pt-BR" dirty="0"/>
              <a:t>. Isso seria o que se chama de irresponsabilidade fiscal</a:t>
            </a:r>
            <a:r>
              <a:rPr lang="pt-BR" dirty="0" smtClean="0"/>
              <a:t>.”</a:t>
            </a:r>
            <a:endParaRPr lang="pt-BR" dirty="0" smtClean="0">
              <a:solidFill>
                <a:srgbClr val="000000"/>
              </a:solidFill>
            </a:endParaRPr>
          </a:p>
          <a:p>
            <a:pPr>
              <a:lnSpc>
                <a:spcPct val="130000"/>
              </a:lnSpc>
            </a:pPr>
            <a:endParaRPr lang="pt-BR" dirty="0">
              <a:solidFill>
                <a:srgbClr val="000000"/>
              </a:solidFill>
            </a:endParaRPr>
          </a:p>
          <a:p>
            <a:pPr>
              <a:lnSpc>
                <a:spcPct val="130000"/>
              </a:lnSpc>
            </a:pPr>
            <a:r>
              <a:rPr lang="pt-BR" dirty="0" smtClean="0"/>
              <a:t>.</a:t>
            </a:r>
            <a:endParaRPr lang="pt-BR" dirty="0"/>
          </a:p>
        </p:txBody>
      </p:sp>
      <p:sp>
        <p:nvSpPr>
          <p:cNvPr id="3" name="Marcador de pie de página 2"/>
          <p:cNvSpPr>
            <a:spLocks noGrp="1"/>
          </p:cNvSpPr>
          <p:nvPr>
            <p:ph type="ftr" sz="quarter" idx="11"/>
          </p:nvPr>
        </p:nvSpPr>
        <p:spPr/>
        <p:txBody>
          <a:bodyPr/>
          <a:lstStyle/>
          <a:p>
            <a:r>
              <a:rPr lang="es-ES" dirty="0" smtClean="0">
                <a:solidFill>
                  <a:srgbClr val="0000FF"/>
                </a:solidFill>
              </a:rPr>
              <a:t>Eulália Alvarenga</a:t>
            </a:r>
            <a:endParaRPr lang="es-ES" dirty="0">
              <a:solidFill>
                <a:srgbClr val="0000FF"/>
              </a:solidFill>
            </a:endParaRPr>
          </a:p>
        </p:txBody>
      </p:sp>
    </p:spTree>
    <p:extLst>
      <p:ext uri="{BB962C8B-B14F-4D97-AF65-F5344CB8AC3E}">
        <p14:creationId xmlns:p14="http://schemas.microsoft.com/office/powerpoint/2010/main" val="308501276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60512" y="764704"/>
            <a:ext cx="9073008" cy="5106014"/>
          </a:xfrm>
          <a:prstGeom prst="rect">
            <a:avLst/>
          </a:prstGeom>
        </p:spPr>
        <p:txBody>
          <a:bodyPr wrap="square">
            <a:spAutoFit/>
          </a:bodyPr>
          <a:lstStyle/>
          <a:p>
            <a:pPr algn="ctr"/>
            <a:r>
              <a:rPr lang="pt-BR" sz="2000" dirty="0" smtClean="0">
                <a:solidFill>
                  <a:srgbClr val="5F8804"/>
                </a:solidFill>
              </a:rPr>
              <a:t>CONCLUSÃO</a:t>
            </a:r>
            <a:endParaRPr lang="pt-BR" sz="2000" dirty="0">
              <a:solidFill>
                <a:srgbClr val="5F8804"/>
              </a:solidFill>
            </a:endParaRPr>
          </a:p>
          <a:p>
            <a:pPr>
              <a:lnSpc>
                <a:spcPct val="130000"/>
              </a:lnSpc>
            </a:pPr>
            <a:r>
              <a:rPr lang="pt-BR" sz="2000" dirty="0">
                <a:solidFill>
                  <a:srgbClr val="000000"/>
                </a:solidFill>
              </a:rPr>
              <a:t> </a:t>
            </a:r>
            <a:r>
              <a:rPr lang="pt-BR" sz="2000" dirty="0" smtClean="0">
                <a:solidFill>
                  <a:srgbClr val="000000"/>
                </a:solidFill>
              </a:rPr>
              <a:t>- </a:t>
            </a:r>
            <a:r>
              <a:rPr lang="pt-BR" dirty="0" smtClean="0">
                <a:solidFill>
                  <a:srgbClr val="000000"/>
                </a:solidFill>
              </a:rPr>
              <a:t>Arrumaram</a:t>
            </a:r>
            <a:r>
              <a:rPr lang="pt-BR" dirty="0">
                <a:solidFill>
                  <a:srgbClr val="000000"/>
                </a:solidFill>
              </a:rPr>
              <a:t>” um </a:t>
            </a:r>
            <a:r>
              <a:rPr lang="pt-BR" dirty="0"/>
              <a:t>subterfúgio ilegal com aparência legal para antecipação de receita e burlar a LRF </a:t>
            </a:r>
            <a:r>
              <a:rPr lang="pt-BR" dirty="0">
                <a:solidFill>
                  <a:srgbClr val="000000"/>
                </a:solidFill>
              </a:rPr>
              <a:t>- que pressupõe a ação planejada e transparente, em que se previnem riscos e corrigem desvios capazes de afetar o equilíbrio das contas públicas, e regras para antecipação de receitas.</a:t>
            </a:r>
          </a:p>
          <a:p>
            <a:pPr>
              <a:lnSpc>
                <a:spcPct val="130000"/>
              </a:lnSpc>
            </a:pPr>
            <a:r>
              <a:rPr lang="pt-BR" dirty="0" smtClean="0">
                <a:solidFill>
                  <a:srgbClr val="000000"/>
                </a:solidFill>
              </a:rPr>
              <a:t>-Esse </a:t>
            </a:r>
            <a:r>
              <a:rPr lang="pt-BR" dirty="0">
                <a:solidFill>
                  <a:srgbClr val="000000"/>
                </a:solidFill>
              </a:rPr>
              <a:t>mecanismo </a:t>
            </a:r>
            <a:r>
              <a:rPr lang="pt-BR" dirty="0"/>
              <a:t>compromete as gestões futuras e prejudica a sustentabilidade fiscal do </a:t>
            </a:r>
            <a:r>
              <a:rPr lang="pt-BR" dirty="0" smtClean="0"/>
              <a:t>Município</a:t>
            </a:r>
            <a:r>
              <a:rPr lang="pt-BR" dirty="0"/>
              <a:t> </a:t>
            </a:r>
            <a:r>
              <a:rPr lang="pt-BR" dirty="0" smtClean="0"/>
              <a:t>–</a:t>
            </a:r>
            <a:r>
              <a:rPr lang="pt-BR" dirty="0"/>
              <a:t> </a:t>
            </a:r>
            <a:r>
              <a:rPr lang="pt-BR" dirty="0" smtClean="0">
                <a:solidFill>
                  <a:srgbClr val="000000"/>
                </a:solidFill>
              </a:rPr>
              <a:t>as </a:t>
            </a:r>
            <a:r>
              <a:rPr lang="pt-BR" dirty="0">
                <a:solidFill>
                  <a:srgbClr val="000000"/>
                </a:solidFill>
              </a:rPr>
              <a:t>receitas de parceladas em Dívida Ativa ou espontaneamente entrariam </a:t>
            </a:r>
            <a:r>
              <a:rPr lang="pt-BR" dirty="0" smtClean="0">
                <a:solidFill>
                  <a:srgbClr val="000000"/>
                </a:solidFill>
              </a:rPr>
              <a:t>também no </a:t>
            </a:r>
            <a:r>
              <a:rPr lang="pt-BR" dirty="0" smtClean="0">
                <a:solidFill>
                  <a:srgbClr val="000000"/>
                </a:solidFill>
              </a:rPr>
              <a:t>futuro ( </a:t>
            </a:r>
            <a:r>
              <a:rPr lang="pt-BR" dirty="0" smtClean="0">
                <a:solidFill>
                  <a:srgbClr val="000000"/>
                </a:solidFill>
              </a:rPr>
              <a:t>em outras </a:t>
            </a:r>
            <a:r>
              <a:rPr lang="pt-BR" dirty="0" smtClean="0">
                <a:solidFill>
                  <a:srgbClr val="000000"/>
                </a:solidFill>
              </a:rPr>
              <a:t>gestões).</a:t>
            </a:r>
            <a:endParaRPr lang="pt-BR" dirty="0">
              <a:solidFill>
                <a:srgbClr val="000000"/>
              </a:solidFill>
            </a:endParaRPr>
          </a:p>
          <a:p>
            <a:pPr>
              <a:lnSpc>
                <a:spcPct val="130000"/>
              </a:lnSpc>
            </a:pPr>
            <a:endParaRPr lang="pt-BR" sz="2000" dirty="0" smtClean="0">
              <a:solidFill>
                <a:srgbClr val="000000"/>
              </a:solidFill>
            </a:endParaRPr>
          </a:p>
        </p:txBody>
      </p:sp>
      <p:sp>
        <p:nvSpPr>
          <p:cNvPr id="3" name="Marcador de pie de página 2"/>
          <p:cNvSpPr>
            <a:spLocks noGrp="1"/>
          </p:cNvSpPr>
          <p:nvPr>
            <p:ph type="ftr" sz="quarter" idx="11"/>
          </p:nvPr>
        </p:nvSpPr>
        <p:spPr/>
        <p:txBody>
          <a:bodyPr/>
          <a:lstStyle/>
          <a:p>
            <a:r>
              <a:rPr lang="es-ES" dirty="0" smtClean="0">
                <a:solidFill>
                  <a:srgbClr val="0000FF"/>
                </a:solidFill>
              </a:rPr>
              <a:t>Eulália Alvarenga</a:t>
            </a:r>
            <a:endParaRPr lang="es-ES" dirty="0">
              <a:solidFill>
                <a:srgbClr val="0000FF"/>
              </a:solidFill>
            </a:endParaRPr>
          </a:p>
        </p:txBody>
      </p:sp>
    </p:spTree>
    <p:extLst>
      <p:ext uri="{BB962C8B-B14F-4D97-AF65-F5344CB8AC3E}">
        <p14:creationId xmlns:p14="http://schemas.microsoft.com/office/powerpoint/2010/main" val="144494668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4488" y="260648"/>
            <a:ext cx="9361040" cy="5400600"/>
          </a:xfrm>
          <a:prstGeom prst="rect">
            <a:avLst/>
          </a:prstGeom>
        </p:spPr>
        <p:txBody>
          <a:bodyPr wrap="square">
            <a:spAutoFit/>
          </a:bodyPr>
          <a:lstStyle/>
          <a:p>
            <a:pPr algn="ctr">
              <a:lnSpc>
                <a:spcPct val="120000"/>
              </a:lnSpc>
            </a:pPr>
            <a:r>
              <a:rPr lang="pt-BR" sz="2200" dirty="0" smtClean="0">
                <a:solidFill>
                  <a:srgbClr val="000000"/>
                </a:solidFill>
              </a:rPr>
              <a:t> </a:t>
            </a:r>
            <a:r>
              <a:rPr lang="pt-BR" dirty="0">
                <a:solidFill>
                  <a:srgbClr val="5F8804"/>
                </a:solidFill>
              </a:rPr>
              <a:t>CONCLUSÃO</a:t>
            </a:r>
          </a:p>
          <a:p>
            <a:pPr algn="just">
              <a:lnSpc>
                <a:spcPct val="120000"/>
              </a:lnSpc>
            </a:pPr>
            <a:r>
              <a:rPr lang="pt-BR" dirty="0">
                <a:solidFill>
                  <a:srgbClr val="000000"/>
                </a:solidFill>
              </a:rPr>
              <a:t>- As receitas são repassadas para a PBH Ativos S/A </a:t>
            </a:r>
            <a:r>
              <a:rPr lang="pt-BR" dirty="0"/>
              <a:t>sem transparência dos custos devido ao formato utilizado. </a:t>
            </a:r>
            <a:endParaRPr lang="pt-BR" dirty="0">
              <a:solidFill>
                <a:srgbClr val="000000"/>
              </a:solidFill>
            </a:endParaRPr>
          </a:p>
          <a:p>
            <a:pPr algn="just">
              <a:lnSpc>
                <a:spcPct val="120000"/>
              </a:lnSpc>
            </a:pPr>
            <a:endParaRPr lang="pt-BR" dirty="0" smtClean="0">
              <a:solidFill>
                <a:srgbClr val="000000"/>
              </a:solidFill>
            </a:endParaRPr>
          </a:p>
          <a:p>
            <a:pPr algn="just">
              <a:lnSpc>
                <a:spcPct val="120000"/>
              </a:lnSpc>
            </a:pPr>
            <a:r>
              <a:rPr lang="pt-BR" dirty="0" smtClean="0">
                <a:solidFill>
                  <a:srgbClr val="000000"/>
                </a:solidFill>
              </a:rPr>
              <a:t>-Cria </a:t>
            </a:r>
            <a:r>
              <a:rPr lang="pt-BR" dirty="0">
                <a:solidFill>
                  <a:srgbClr val="000000"/>
                </a:solidFill>
              </a:rPr>
              <a:t>uma cultura </a:t>
            </a:r>
            <a:r>
              <a:rPr lang="pt-BR" dirty="0"/>
              <a:t>de não pagamento espontâneo dos tributos</a:t>
            </a:r>
            <a:r>
              <a:rPr lang="pt-BR" dirty="0">
                <a:solidFill>
                  <a:srgbClr val="000000"/>
                </a:solidFill>
              </a:rPr>
              <a:t>, haja vista que o contribuinte tem certeza que haverá anistia fiscal, </a:t>
            </a:r>
            <a:r>
              <a:rPr lang="pt-BR" dirty="0"/>
              <a:t>fomentando a inadimplência</a:t>
            </a:r>
            <a:r>
              <a:rPr lang="pt-BR" dirty="0" smtClean="0">
                <a:solidFill>
                  <a:srgbClr val="000000"/>
                </a:solidFill>
              </a:rPr>
              <a:t>.</a:t>
            </a:r>
          </a:p>
          <a:p>
            <a:pPr marL="342900" indent="-342900" algn="just">
              <a:lnSpc>
                <a:spcPct val="120000"/>
              </a:lnSpc>
              <a:buFontTx/>
              <a:buChar char="-"/>
            </a:pPr>
            <a:endParaRPr lang="pt-BR" dirty="0">
              <a:solidFill>
                <a:srgbClr val="000000"/>
              </a:solidFill>
            </a:endParaRPr>
          </a:p>
          <a:p>
            <a:pPr algn="just">
              <a:lnSpc>
                <a:spcPct val="120000"/>
              </a:lnSpc>
            </a:pPr>
            <a:r>
              <a:rPr lang="pt-BR" dirty="0" smtClean="0">
                <a:solidFill>
                  <a:srgbClr val="000000"/>
                </a:solidFill>
              </a:rPr>
              <a:t>- A </a:t>
            </a:r>
            <a:r>
              <a:rPr lang="pt-BR" dirty="0">
                <a:solidFill>
                  <a:srgbClr val="000000"/>
                </a:solidFill>
              </a:rPr>
              <a:t>receita tributária é disparadamente o maior recurso </a:t>
            </a:r>
            <a:r>
              <a:rPr lang="pt-BR" dirty="0" smtClean="0">
                <a:solidFill>
                  <a:srgbClr val="000000"/>
                </a:solidFill>
              </a:rPr>
              <a:t>cedido=  </a:t>
            </a:r>
            <a:r>
              <a:rPr lang="pt-BR" dirty="0">
                <a:solidFill>
                  <a:srgbClr val="000000"/>
                </a:solidFill>
              </a:rPr>
              <a:t>Art. 139 do CTN </a:t>
            </a:r>
            <a:r>
              <a:rPr lang="pt-BR" dirty="0" smtClean="0">
                <a:solidFill>
                  <a:srgbClr val="000000"/>
                </a:solidFill>
              </a:rPr>
              <a:t>dispõe </a:t>
            </a:r>
            <a:r>
              <a:rPr lang="pt-BR" dirty="0">
                <a:solidFill>
                  <a:srgbClr val="000000"/>
                </a:solidFill>
              </a:rPr>
              <a:t>que o crédito tributário </a:t>
            </a:r>
            <a:r>
              <a:rPr lang="pt-BR" i="1" dirty="0">
                <a:solidFill>
                  <a:srgbClr val="000000"/>
                </a:solidFill>
              </a:rPr>
              <a:t>decorre da obrigação principal e tem a mesma natureza desta</a:t>
            </a:r>
            <a:r>
              <a:rPr lang="pt-BR" dirty="0">
                <a:solidFill>
                  <a:srgbClr val="000000"/>
                </a:solidFill>
              </a:rPr>
              <a:t>. </a:t>
            </a:r>
            <a:r>
              <a:rPr lang="pt-BR" dirty="0">
                <a:solidFill>
                  <a:srgbClr val="008000"/>
                </a:solidFill>
              </a:rPr>
              <a:t>Não pode o gestor público vincular receita tributária a títulos privados.</a:t>
            </a:r>
          </a:p>
        </p:txBody>
      </p:sp>
      <p:sp>
        <p:nvSpPr>
          <p:cNvPr id="3" name="Marcador de pie de página 2"/>
          <p:cNvSpPr>
            <a:spLocks noGrp="1"/>
          </p:cNvSpPr>
          <p:nvPr>
            <p:ph type="ftr" sz="quarter" idx="11"/>
          </p:nvPr>
        </p:nvSpPr>
        <p:spPr/>
        <p:txBody>
          <a:bodyPr/>
          <a:lstStyle/>
          <a:p>
            <a:r>
              <a:rPr lang="es-ES" dirty="0" smtClean="0">
                <a:solidFill>
                  <a:srgbClr val="0000FF"/>
                </a:solidFill>
              </a:rPr>
              <a:t>Eulália Alvarenga</a:t>
            </a:r>
            <a:endParaRPr lang="es-ES" dirty="0">
              <a:solidFill>
                <a:srgbClr val="0000FF"/>
              </a:solidFill>
            </a:endParaRPr>
          </a:p>
        </p:txBody>
      </p:sp>
    </p:spTree>
    <p:extLst>
      <p:ext uri="{BB962C8B-B14F-4D97-AF65-F5344CB8AC3E}">
        <p14:creationId xmlns:p14="http://schemas.microsoft.com/office/powerpoint/2010/main" val="48998464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64568" y="1340768"/>
            <a:ext cx="8496944" cy="2579168"/>
          </a:xfrm>
          <a:prstGeom prst="rect">
            <a:avLst/>
          </a:prstGeom>
        </p:spPr>
        <p:txBody>
          <a:bodyPr wrap="square">
            <a:spAutoFit/>
          </a:bodyPr>
          <a:lstStyle/>
          <a:p>
            <a:pPr>
              <a:lnSpc>
                <a:spcPct val="130000"/>
              </a:lnSpc>
            </a:pPr>
            <a:endParaRPr lang="pt-BR" dirty="0" smtClean="0">
              <a:solidFill>
                <a:srgbClr val="000000"/>
              </a:solidFill>
            </a:endParaRPr>
          </a:p>
          <a:p>
            <a:pPr>
              <a:lnSpc>
                <a:spcPct val="130000"/>
              </a:lnSpc>
            </a:pPr>
            <a:endParaRPr lang="pt-BR" dirty="0">
              <a:solidFill>
                <a:srgbClr val="000000"/>
              </a:solidFill>
            </a:endParaRPr>
          </a:p>
          <a:p>
            <a:pPr algn="just">
              <a:lnSpc>
                <a:spcPct val="140000"/>
              </a:lnSpc>
            </a:pPr>
            <a:r>
              <a:rPr lang="pt-BR" dirty="0" smtClean="0">
                <a:solidFill>
                  <a:srgbClr val="000000"/>
                </a:solidFill>
              </a:rPr>
              <a:t>E</a:t>
            </a:r>
            <a:r>
              <a:rPr lang="pt-BR" dirty="0">
                <a:solidFill>
                  <a:srgbClr val="000000"/>
                </a:solidFill>
              </a:rPr>
              <a:t>, ao final todos nós cidadãos pagamos com o alto custo social dessas administrações que evidenciam a </a:t>
            </a:r>
            <a:r>
              <a:rPr lang="pt-BR" dirty="0" smtClean="0">
                <a:solidFill>
                  <a:srgbClr val="008000"/>
                </a:solidFill>
              </a:rPr>
              <a:t>IRRESPONSABILIDADE FISCAL E GESTÃO TEMERÁRIA.</a:t>
            </a:r>
            <a:endParaRPr lang="pt-BR" dirty="0">
              <a:solidFill>
                <a:srgbClr val="008000"/>
              </a:solidFill>
            </a:endParaRPr>
          </a:p>
        </p:txBody>
      </p:sp>
      <p:sp>
        <p:nvSpPr>
          <p:cNvPr id="3" name="Marcador de pie de página 2"/>
          <p:cNvSpPr>
            <a:spLocks noGrp="1"/>
          </p:cNvSpPr>
          <p:nvPr>
            <p:ph type="ftr" sz="quarter" idx="11"/>
          </p:nvPr>
        </p:nvSpPr>
        <p:spPr/>
        <p:txBody>
          <a:bodyPr/>
          <a:lstStyle/>
          <a:p>
            <a:r>
              <a:rPr lang="es-ES" dirty="0" smtClean="0">
                <a:solidFill>
                  <a:srgbClr val="0000FF"/>
                </a:solidFill>
              </a:rPr>
              <a:t>Eulália Alvarenga</a:t>
            </a:r>
            <a:endParaRPr lang="es-ES" dirty="0">
              <a:solidFill>
                <a:srgbClr val="0000FF"/>
              </a:solidFill>
            </a:endParaRPr>
          </a:p>
        </p:txBody>
      </p:sp>
    </p:spTree>
    <p:extLst>
      <p:ext uri="{BB962C8B-B14F-4D97-AF65-F5344CB8AC3E}">
        <p14:creationId xmlns:p14="http://schemas.microsoft.com/office/powerpoint/2010/main" val="4030910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Marcador de pie de página"/>
          <p:cNvSpPr>
            <a:spLocks noGrp="1"/>
          </p:cNvSpPr>
          <p:nvPr>
            <p:ph type="ftr" sz="quarter" idx="11"/>
          </p:nvPr>
        </p:nvSpPr>
        <p:spPr>
          <a:xfrm>
            <a:off x="286497" y="6237312"/>
            <a:ext cx="9619503" cy="432048"/>
          </a:xfrm>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endParaRPr lang="pt-BR" sz="1600" dirty="0"/>
          </a:p>
        </p:txBody>
      </p:sp>
      <p:pic>
        <p:nvPicPr>
          <p:cNvPr id="3075" name="Picture 7" descr="Vista Geral BH 2#"/>
          <p:cNvPicPr>
            <a:picLocks noChangeAspect="1" noChangeArrowheads="1"/>
          </p:cNvPicPr>
          <p:nvPr/>
        </p:nvPicPr>
        <p:blipFill>
          <a:blip r:embed="rId2">
            <a:extLst>
              <a:ext uri="{28A0092B-C50C-407E-A947-70E740481C1C}">
                <a14:useLocalDpi xmlns:a14="http://schemas.microsoft.com/office/drawing/2010/main" val="0"/>
              </a:ext>
            </a:extLst>
          </a:blip>
          <a:srcRect l="4167" r="1666"/>
          <a:stretch>
            <a:fillRect/>
          </a:stretch>
        </p:blipFill>
        <p:spPr bwMode="auto">
          <a:xfrm>
            <a:off x="0" y="260648"/>
            <a:ext cx="9906000" cy="284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10"/>
          <p:cNvSpPr txBox="1">
            <a:spLocks noChangeArrowheads="1"/>
          </p:cNvSpPr>
          <p:nvPr/>
        </p:nvSpPr>
        <p:spPr bwMode="auto">
          <a:xfrm>
            <a:off x="696516" y="4143376"/>
            <a:ext cx="8838009"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360000" algn="ctr">
              <a:spcBef>
                <a:spcPts val="0"/>
              </a:spcBef>
            </a:pPr>
            <a:r>
              <a:rPr lang="es-ES_tradnl" b="1" dirty="0" smtClean="0">
                <a:solidFill>
                  <a:schemeClr val="tx2"/>
                </a:solidFill>
                <a:latin typeface="Arial"/>
                <a:cs typeface="Arial"/>
              </a:rPr>
              <a:t>MUITO OBRIGADA</a:t>
            </a:r>
          </a:p>
          <a:p>
            <a:pPr marL="360000" algn="ctr">
              <a:spcBef>
                <a:spcPts val="0"/>
              </a:spcBef>
            </a:pPr>
            <a:endParaRPr lang="es-ES_tradnl" dirty="0">
              <a:solidFill>
                <a:schemeClr val="tx2"/>
              </a:solidFill>
              <a:latin typeface="Arial"/>
              <a:cs typeface="Arial"/>
            </a:endParaRPr>
          </a:p>
          <a:p>
            <a:pPr marL="360000" algn="ctr">
              <a:spcBef>
                <a:spcPts val="0"/>
              </a:spcBef>
            </a:pPr>
            <a:r>
              <a:rPr lang="es-ES_tradnl" b="1" dirty="0" smtClean="0">
                <a:solidFill>
                  <a:schemeClr val="tx2"/>
                </a:solidFill>
                <a:latin typeface="Arial"/>
                <a:cs typeface="Arial"/>
              </a:rPr>
              <a:t>EULÁLIA ALVARENGA</a:t>
            </a:r>
          </a:p>
        </p:txBody>
      </p:sp>
    </p:spTree>
    <p:extLst>
      <p:ext uri="{BB962C8B-B14F-4D97-AF65-F5344CB8AC3E}">
        <p14:creationId xmlns:p14="http://schemas.microsoft.com/office/powerpoint/2010/main" val="370437990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2"/>
          <p:cNvSpPr txBox="1">
            <a:spLocks noChangeArrowheads="1"/>
          </p:cNvSpPr>
          <p:nvPr/>
        </p:nvSpPr>
        <p:spPr bwMode="auto">
          <a:xfrm>
            <a:off x="193675" y="188913"/>
            <a:ext cx="9712325" cy="2445927"/>
          </a:xfrm>
          <a:prstGeom prst="rect">
            <a:avLst/>
          </a:prstGeom>
          <a:noFill/>
          <a:ln>
            <a:noFill/>
          </a:ln>
          <a:extLst/>
        </p:spPr>
        <p:txBody>
          <a:bodyPr lIns="90000" tIns="46800" rIns="90000" bIns="46800">
            <a:spAutoFit/>
          </a:bodyPr>
          <a:lstStyle>
            <a:lvl1pPr marL="34925"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9pPr>
          </a:lstStyle>
          <a:p>
            <a:pPr algn="ctr">
              <a:lnSpc>
                <a:spcPct val="140000"/>
              </a:lnSpc>
              <a:spcBef>
                <a:spcPts val="1200"/>
              </a:spcBef>
              <a:buClr>
                <a:srgbClr val="FF9900"/>
              </a:buClr>
              <a:defRPr/>
            </a:pPr>
            <a:r>
              <a:rPr lang="pt-BR" dirty="0" smtClean="0">
                <a:solidFill>
                  <a:srgbClr val="000000"/>
                </a:solidFill>
              </a:rPr>
              <a:t> </a:t>
            </a:r>
          </a:p>
          <a:p>
            <a:pPr algn="ctr">
              <a:lnSpc>
                <a:spcPct val="140000"/>
              </a:lnSpc>
              <a:spcBef>
                <a:spcPts val="1200"/>
              </a:spcBef>
              <a:buClr>
                <a:srgbClr val="FF9900"/>
              </a:buClr>
              <a:defRPr/>
            </a:pPr>
            <a:endParaRPr lang="pt-BR" dirty="0" smtClean="0">
              <a:solidFill>
                <a:schemeClr val="accent5">
                  <a:lumMod val="75000"/>
                </a:schemeClr>
              </a:solidFill>
            </a:endParaRPr>
          </a:p>
          <a:p>
            <a:pPr algn="ctr">
              <a:lnSpc>
                <a:spcPct val="140000"/>
              </a:lnSpc>
              <a:spcBef>
                <a:spcPts val="1200"/>
              </a:spcBef>
              <a:buClr>
                <a:srgbClr val="FF9900"/>
              </a:buClr>
              <a:defRPr/>
            </a:pPr>
            <a:r>
              <a:rPr lang="pt-BR" dirty="0" smtClean="0">
                <a:solidFill>
                  <a:schemeClr val="accent5">
                    <a:lumMod val="75000"/>
                  </a:schemeClr>
                </a:solidFill>
              </a:rPr>
              <a:t>1 </a:t>
            </a:r>
            <a:r>
              <a:rPr lang="pt-BR" dirty="0" smtClean="0">
                <a:solidFill>
                  <a:schemeClr val="accent5">
                    <a:lumMod val="75000"/>
                  </a:schemeClr>
                </a:solidFill>
              </a:rPr>
              <a:t>- CRIAÇÃO </a:t>
            </a:r>
            <a:r>
              <a:rPr lang="pt-BR" dirty="0">
                <a:solidFill>
                  <a:schemeClr val="accent5">
                    <a:lumMod val="75000"/>
                  </a:schemeClr>
                </a:solidFill>
              </a:rPr>
              <a:t>DA S/A ,  COMPOSIÇÃO ACIONÁRIA, ADMINISTRAÇÃO E PRIMEIRO APORTE DE </a:t>
            </a:r>
            <a:r>
              <a:rPr lang="pt-BR" dirty="0" smtClean="0">
                <a:solidFill>
                  <a:schemeClr val="accent5">
                    <a:lumMod val="75000"/>
                  </a:schemeClr>
                </a:solidFill>
              </a:rPr>
              <a:t>CAPITAL</a:t>
            </a:r>
            <a:endParaRPr lang="pt-BR" sz="800" dirty="0" smtClean="0">
              <a:solidFill>
                <a:schemeClr val="accent5">
                  <a:lumMod val="75000"/>
                </a:schemeClr>
              </a:solidFill>
              <a:latin typeface="Tahoma"/>
              <a:cs typeface="Tahoma"/>
            </a:endParaRPr>
          </a:p>
        </p:txBody>
      </p:sp>
      <p:sp>
        <p:nvSpPr>
          <p:cNvPr id="3" name="Rectángulo 2"/>
          <p:cNvSpPr/>
          <p:nvPr/>
        </p:nvSpPr>
        <p:spPr>
          <a:xfrm>
            <a:off x="1136576" y="1268760"/>
            <a:ext cx="7920880" cy="4007250"/>
          </a:xfrm>
          <a:prstGeom prst="rect">
            <a:avLst/>
          </a:prstGeom>
        </p:spPr>
        <p:txBody>
          <a:bodyPr wrap="square">
            <a:spAutoFit/>
          </a:bodyPr>
          <a:lstStyle/>
          <a:p>
            <a:endParaRPr lang="pt-BR" dirty="0" smtClean="0">
              <a:solidFill>
                <a:srgbClr val="000000"/>
              </a:solidFill>
            </a:endParaRPr>
          </a:p>
          <a:p>
            <a:endParaRPr lang="pt-BR" dirty="0">
              <a:solidFill>
                <a:srgbClr val="000000"/>
              </a:solidFill>
            </a:endParaRPr>
          </a:p>
          <a:p>
            <a:endParaRPr lang="pt-BR" dirty="0" smtClean="0">
              <a:solidFill>
                <a:srgbClr val="000000"/>
              </a:solidFill>
            </a:endParaRPr>
          </a:p>
          <a:p>
            <a:endParaRPr lang="pt-BR" dirty="0" smtClean="0">
              <a:solidFill>
                <a:srgbClr val="000000"/>
              </a:solidFill>
            </a:endParaRPr>
          </a:p>
          <a:p>
            <a:r>
              <a:rPr lang="pt-BR" dirty="0" smtClean="0">
                <a:solidFill>
                  <a:srgbClr val="000000"/>
                </a:solidFill>
              </a:rPr>
              <a:t>LEI </a:t>
            </a:r>
            <a:r>
              <a:rPr lang="pt-BR" dirty="0">
                <a:solidFill>
                  <a:srgbClr val="000000"/>
                </a:solidFill>
              </a:rPr>
              <a:t>Nº 10.003, DE 25 DE NOVEMBRO DE 2010</a:t>
            </a:r>
          </a:p>
          <a:p>
            <a:r>
              <a:rPr lang="pt-PT" dirty="0">
                <a:solidFill>
                  <a:srgbClr val="000000"/>
                </a:solidFill>
              </a:rPr>
              <a:t> </a:t>
            </a:r>
            <a:endParaRPr lang="pt-BR" dirty="0">
              <a:solidFill>
                <a:srgbClr val="000000"/>
              </a:solidFill>
            </a:endParaRPr>
          </a:p>
          <a:p>
            <a:pPr>
              <a:lnSpc>
                <a:spcPct val="120000"/>
              </a:lnSpc>
            </a:pPr>
            <a:r>
              <a:rPr lang="pt-PT" i="1" dirty="0">
                <a:solidFill>
                  <a:srgbClr val="000000"/>
                </a:solidFill>
              </a:rPr>
              <a:t>Autoriza a criação de sociedade sob o controle acionário do Município de Belo Horizonte e estabelece outras disposições relativas à atuação da entidade</a:t>
            </a:r>
            <a:r>
              <a:rPr lang="pt-BR" i="1" dirty="0">
                <a:solidFill>
                  <a:srgbClr val="000000"/>
                </a:solidFill>
              </a:rPr>
              <a:t>.</a:t>
            </a:r>
            <a:endParaRPr lang="pt-BR" dirty="0">
              <a:solidFill>
                <a:srgbClr val="000000"/>
              </a:solidFill>
            </a:endParaRPr>
          </a:p>
          <a:p>
            <a:r>
              <a:rPr lang="pt-BR" dirty="0">
                <a:solidFill>
                  <a:srgbClr val="000000"/>
                </a:solidFill>
              </a:rPr>
              <a:t> </a:t>
            </a:r>
          </a:p>
        </p:txBody>
      </p:sp>
      <p:sp>
        <p:nvSpPr>
          <p:cNvPr id="2" name="Marcador de pie de página 1"/>
          <p:cNvSpPr>
            <a:spLocks noGrp="1"/>
          </p:cNvSpPr>
          <p:nvPr>
            <p:ph type="ftr" sz="quarter" idx="11"/>
          </p:nvPr>
        </p:nvSpPr>
        <p:spPr/>
        <p:txBody>
          <a:bodyPr/>
          <a:lstStyle/>
          <a:p>
            <a:r>
              <a:rPr lang="es-ES" dirty="0" smtClean="0">
                <a:solidFill>
                  <a:srgbClr val="3366FF"/>
                </a:solidFill>
              </a:rPr>
              <a:t>Eulália Alvarenga</a:t>
            </a:r>
            <a:endParaRPr lang="es-ES" dirty="0">
              <a:solidFill>
                <a:srgbClr val="3366FF"/>
              </a:solidFill>
            </a:endParaRPr>
          </a:p>
        </p:txBody>
      </p:sp>
    </p:spTree>
    <p:extLst>
      <p:ext uri="{BB962C8B-B14F-4D97-AF65-F5344CB8AC3E}">
        <p14:creationId xmlns:p14="http://schemas.microsoft.com/office/powerpoint/2010/main" val="35585318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32520" y="332656"/>
            <a:ext cx="8856984" cy="1791260"/>
          </a:xfrm>
          <a:prstGeom prst="rect">
            <a:avLst/>
          </a:prstGeom>
        </p:spPr>
        <p:txBody>
          <a:bodyPr wrap="square">
            <a:spAutoFit/>
          </a:bodyPr>
          <a:lstStyle/>
          <a:p>
            <a:pPr algn="ctr">
              <a:lnSpc>
                <a:spcPct val="120000"/>
              </a:lnSpc>
            </a:pPr>
            <a:r>
              <a:rPr lang="pt-BR" dirty="0" smtClean="0"/>
              <a:t>CAPITAL INICIAL</a:t>
            </a:r>
          </a:p>
          <a:p>
            <a:pPr>
              <a:lnSpc>
                <a:spcPct val="120000"/>
              </a:lnSpc>
            </a:pPr>
            <a:r>
              <a:rPr lang="pt-BR" dirty="0" smtClean="0">
                <a:solidFill>
                  <a:schemeClr val="tx1"/>
                </a:solidFill>
              </a:rPr>
              <a:t>- </a:t>
            </a:r>
            <a:r>
              <a:rPr lang="pt-BR" dirty="0" smtClean="0">
                <a:solidFill>
                  <a:srgbClr val="000000"/>
                </a:solidFill>
              </a:rPr>
              <a:t>R</a:t>
            </a:r>
            <a:r>
              <a:rPr lang="pt-BR" dirty="0">
                <a:solidFill>
                  <a:srgbClr val="000000"/>
                </a:solidFill>
              </a:rPr>
              <a:t>$100 </a:t>
            </a:r>
            <a:r>
              <a:rPr lang="pt-BR" dirty="0" smtClean="0">
                <a:solidFill>
                  <a:srgbClr val="000000"/>
                </a:solidFill>
              </a:rPr>
              <a:t>mil = </a:t>
            </a:r>
            <a:r>
              <a:rPr lang="pt-BR" dirty="0">
                <a:solidFill>
                  <a:srgbClr val="000000"/>
                </a:solidFill>
              </a:rPr>
              <a:t>determinado pela Lei 10.003/</a:t>
            </a:r>
            <a:r>
              <a:rPr lang="pt-BR" dirty="0" smtClean="0">
                <a:solidFill>
                  <a:srgbClr val="000000"/>
                </a:solidFill>
              </a:rPr>
              <a:t>2010 = </a:t>
            </a:r>
            <a:r>
              <a:rPr lang="pt-BR" dirty="0">
                <a:solidFill>
                  <a:srgbClr val="000000"/>
                </a:solidFill>
              </a:rPr>
              <a:t>ficou assim dividido e mantido até 31 de dezembro de 2011</a:t>
            </a:r>
            <a:r>
              <a:rPr lang="pt-BR" dirty="0" smtClean="0">
                <a:solidFill>
                  <a:srgbClr val="000000"/>
                </a:solidFill>
              </a:rPr>
              <a:t>:</a:t>
            </a:r>
          </a:p>
          <a:p>
            <a:pPr marL="342900" indent="-342900">
              <a:buFontTx/>
              <a:buChar char="•"/>
            </a:pPr>
            <a:endParaRPr lang="pt-BR" dirty="0">
              <a:solidFill>
                <a:srgbClr val="000000"/>
              </a:solidFill>
            </a:endParaRPr>
          </a:p>
        </p:txBody>
      </p:sp>
      <p:sp>
        <p:nvSpPr>
          <p:cNvPr id="4" name="Marcador de pie de página 3"/>
          <p:cNvSpPr>
            <a:spLocks noGrp="1"/>
          </p:cNvSpPr>
          <p:nvPr>
            <p:ph type="ftr" sz="quarter" idx="11"/>
          </p:nvPr>
        </p:nvSpPr>
        <p:spPr/>
        <p:txBody>
          <a:bodyPr/>
          <a:lstStyle/>
          <a:p>
            <a:r>
              <a:rPr lang="es-ES" dirty="0" smtClean="0">
                <a:solidFill>
                  <a:srgbClr val="3366FF"/>
                </a:solidFill>
              </a:rPr>
              <a:t>Eulália Alvarenga</a:t>
            </a:r>
            <a:endParaRPr lang="es-ES" dirty="0">
              <a:solidFill>
                <a:srgbClr val="3366FF"/>
              </a:solidFill>
            </a:endParaRPr>
          </a:p>
        </p:txBody>
      </p:sp>
      <p:pic>
        <p:nvPicPr>
          <p:cNvPr id="6" name="Imagen 5"/>
          <p:cNvPicPr/>
          <p:nvPr/>
        </p:nvPicPr>
        <p:blipFill>
          <a:blip r:embed="rId2">
            <a:extLst>
              <a:ext uri="{28A0092B-C50C-407E-A947-70E740481C1C}">
                <a14:useLocalDpi xmlns:a14="http://schemas.microsoft.com/office/drawing/2010/main"/>
              </a:ext>
            </a:extLst>
          </a:blip>
          <a:srcRect/>
          <a:stretch>
            <a:fillRect/>
          </a:stretch>
        </p:blipFill>
        <p:spPr bwMode="auto">
          <a:xfrm>
            <a:off x="1424608" y="2276872"/>
            <a:ext cx="7704856" cy="4032448"/>
          </a:xfrm>
          <a:prstGeom prst="rect">
            <a:avLst/>
          </a:prstGeom>
          <a:noFill/>
          <a:ln>
            <a:noFill/>
          </a:ln>
        </p:spPr>
      </p:pic>
    </p:spTree>
    <p:extLst>
      <p:ext uri="{BB962C8B-B14F-4D97-AF65-F5344CB8AC3E}">
        <p14:creationId xmlns:p14="http://schemas.microsoft.com/office/powerpoint/2010/main" val="113103836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64568" y="836712"/>
            <a:ext cx="8640960" cy="5373779"/>
          </a:xfrm>
          <a:prstGeom prst="rect">
            <a:avLst/>
          </a:prstGeom>
        </p:spPr>
        <p:txBody>
          <a:bodyPr wrap="square">
            <a:spAutoFit/>
          </a:bodyPr>
          <a:lstStyle/>
          <a:p>
            <a:endParaRPr lang="es-ES_tradnl" sz="2000" dirty="0" smtClean="0">
              <a:solidFill>
                <a:srgbClr val="000000"/>
              </a:solidFill>
            </a:endParaRPr>
          </a:p>
          <a:p>
            <a:pPr algn="ctr"/>
            <a:endParaRPr lang="es-ES_tradnl" sz="2000" dirty="0" smtClean="0">
              <a:solidFill>
                <a:srgbClr val="000000"/>
              </a:solidFill>
            </a:endParaRPr>
          </a:p>
          <a:p>
            <a:pPr algn="ctr"/>
            <a:r>
              <a:rPr lang="es-ES_tradnl" dirty="0" smtClean="0">
                <a:solidFill>
                  <a:srgbClr val="5F8804"/>
                </a:solidFill>
              </a:rPr>
              <a:t>DECRETO </a:t>
            </a:r>
            <a:r>
              <a:rPr lang="es-ES_tradnl" dirty="0">
                <a:solidFill>
                  <a:srgbClr val="5F8804"/>
                </a:solidFill>
              </a:rPr>
              <a:t>Nº 14.444, DE 9 DE JUNHO DE 2011</a:t>
            </a:r>
            <a:endParaRPr lang="pt-BR" dirty="0">
              <a:solidFill>
                <a:srgbClr val="5F8804"/>
              </a:solidFill>
            </a:endParaRPr>
          </a:p>
          <a:p>
            <a:r>
              <a:rPr lang="es-ES_tradnl" dirty="0">
                <a:solidFill>
                  <a:srgbClr val="5F8804"/>
                </a:solidFill>
              </a:rPr>
              <a:t> </a:t>
            </a:r>
            <a:endParaRPr lang="pt-BR" dirty="0">
              <a:solidFill>
                <a:srgbClr val="5F8804"/>
              </a:solidFill>
            </a:endParaRPr>
          </a:p>
          <a:p>
            <a:pPr algn="ctr"/>
            <a:r>
              <a:rPr lang="es-ES_tradnl" dirty="0">
                <a:solidFill>
                  <a:srgbClr val="000000"/>
                </a:solidFill>
              </a:rPr>
              <a:t>Aprova o Estatuto Social da PBH Ativos S.A</a:t>
            </a:r>
            <a:r>
              <a:rPr lang="es-ES_tradnl" dirty="0" smtClean="0">
                <a:solidFill>
                  <a:srgbClr val="000000"/>
                </a:solidFill>
              </a:rPr>
              <a:t>.- Anexo Único</a:t>
            </a:r>
          </a:p>
          <a:p>
            <a:pPr algn="ctr"/>
            <a:endParaRPr lang="es-ES_tradnl" dirty="0">
              <a:solidFill>
                <a:srgbClr val="000000"/>
              </a:solidFill>
            </a:endParaRPr>
          </a:p>
          <a:p>
            <a:pPr lvl="1">
              <a:lnSpc>
                <a:spcPct val="130000"/>
              </a:lnSpc>
            </a:pPr>
            <a:r>
              <a:rPr lang="es-ES_tradnl" dirty="0" smtClean="0"/>
              <a:t>“Art</a:t>
            </a:r>
            <a:r>
              <a:rPr lang="es-ES_tradnl" dirty="0"/>
              <a:t>. 5º-A- A PBH Ativos S.A. poderá admitir como sócios:</a:t>
            </a:r>
            <a:endParaRPr lang="pt-BR" dirty="0"/>
          </a:p>
          <a:p>
            <a:pPr lvl="1">
              <a:lnSpc>
                <a:spcPct val="130000"/>
              </a:lnSpc>
            </a:pPr>
            <a:r>
              <a:rPr lang="es-ES_tradnl" dirty="0">
                <a:solidFill>
                  <a:schemeClr val="tx1"/>
                </a:solidFill>
              </a:rPr>
              <a:t>I - pessoas jurídicas de direito público interno;</a:t>
            </a:r>
            <a:endParaRPr lang="pt-BR" dirty="0">
              <a:solidFill>
                <a:schemeClr val="tx1"/>
              </a:solidFill>
            </a:endParaRPr>
          </a:p>
          <a:p>
            <a:pPr lvl="1">
              <a:lnSpc>
                <a:spcPct val="130000"/>
              </a:lnSpc>
            </a:pPr>
            <a:r>
              <a:rPr lang="es-ES_tradnl" dirty="0"/>
              <a:t>II - pessoas físicas e jurídicas de direito privado até o limite de 20% (vinte por cento) do capital social.</a:t>
            </a:r>
            <a:endParaRPr lang="pt-BR" dirty="0"/>
          </a:p>
          <a:p>
            <a:pPr lvl="1">
              <a:lnSpc>
                <a:spcPct val="130000"/>
              </a:lnSpc>
            </a:pPr>
            <a:r>
              <a:rPr lang="es-ES_tradnl" i="1" dirty="0"/>
              <a:t>Art. 5º- A acrescentado pelo Decreto n° 15.710, de 7/10/2014 (Art. 2°</a:t>
            </a:r>
            <a:r>
              <a:rPr lang="es-ES_tradnl" i="1" dirty="0" smtClean="0"/>
              <a:t>)”</a:t>
            </a:r>
            <a:endParaRPr lang="pt-BR" dirty="0"/>
          </a:p>
          <a:p>
            <a:pPr lvl="1"/>
            <a:endParaRPr lang="pt-BR" sz="2000" dirty="0"/>
          </a:p>
        </p:txBody>
      </p:sp>
      <p:sp>
        <p:nvSpPr>
          <p:cNvPr id="2" name="Marcador de pie de página 1"/>
          <p:cNvSpPr>
            <a:spLocks noGrp="1"/>
          </p:cNvSpPr>
          <p:nvPr>
            <p:ph type="ftr" sz="quarter" idx="11"/>
          </p:nvPr>
        </p:nvSpPr>
        <p:spPr/>
        <p:txBody>
          <a:bodyPr/>
          <a:lstStyle/>
          <a:p>
            <a:r>
              <a:rPr lang="es-ES" dirty="0" smtClean="0">
                <a:solidFill>
                  <a:srgbClr val="3366FF"/>
                </a:solidFill>
              </a:rPr>
              <a:t>Eulália Alvarenga</a:t>
            </a:r>
            <a:endParaRPr lang="es-ES" dirty="0">
              <a:solidFill>
                <a:srgbClr val="3366FF"/>
              </a:solidFill>
            </a:endParaRPr>
          </a:p>
        </p:txBody>
      </p:sp>
    </p:spTree>
    <p:extLst>
      <p:ext uri="{BB962C8B-B14F-4D97-AF65-F5344CB8AC3E}">
        <p14:creationId xmlns:p14="http://schemas.microsoft.com/office/powerpoint/2010/main" val="8137812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32520" y="836712"/>
            <a:ext cx="9073008" cy="5669245"/>
          </a:xfrm>
          <a:prstGeom prst="rect">
            <a:avLst/>
          </a:prstGeom>
        </p:spPr>
        <p:txBody>
          <a:bodyPr wrap="square">
            <a:spAutoFit/>
          </a:bodyPr>
          <a:lstStyle/>
          <a:p>
            <a:pPr algn="ctr"/>
            <a:r>
              <a:rPr lang="pt-BR" dirty="0" smtClean="0">
                <a:solidFill>
                  <a:srgbClr val="5F8804"/>
                </a:solidFill>
              </a:rPr>
              <a:t>TOTAL FALTA </a:t>
            </a:r>
            <a:r>
              <a:rPr lang="pt-BR" dirty="0" smtClean="0">
                <a:solidFill>
                  <a:srgbClr val="5F8804"/>
                </a:solidFill>
              </a:rPr>
              <a:t>DE TRANSPARENCIA </a:t>
            </a:r>
            <a:endParaRPr lang="pt-BR" dirty="0" smtClean="0">
              <a:solidFill>
                <a:srgbClr val="5F8804"/>
              </a:solidFill>
            </a:endParaRPr>
          </a:p>
          <a:p>
            <a:pPr algn="ctr"/>
            <a:r>
              <a:rPr lang="pt-BR" dirty="0" smtClean="0">
                <a:solidFill>
                  <a:srgbClr val="000000"/>
                </a:solidFill>
              </a:rPr>
              <a:t>CF/88, LC </a:t>
            </a:r>
            <a:r>
              <a:rPr lang="pt-BR" dirty="0" smtClean="0">
                <a:solidFill>
                  <a:srgbClr val="000000"/>
                </a:solidFill>
              </a:rPr>
              <a:t>139</a:t>
            </a:r>
            <a:r>
              <a:rPr lang="pt-BR" dirty="0" smtClean="0">
                <a:solidFill>
                  <a:srgbClr val="000000"/>
                </a:solidFill>
              </a:rPr>
              <a:t>/09, LC 101/00,LEI 10.003/10- Art. </a:t>
            </a:r>
            <a:r>
              <a:rPr lang="pt-BR" dirty="0" smtClean="0">
                <a:solidFill>
                  <a:srgbClr val="000000"/>
                </a:solidFill>
              </a:rPr>
              <a:t>8º </a:t>
            </a:r>
            <a:r>
              <a:rPr lang="pt-BR" dirty="0" smtClean="0">
                <a:solidFill>
                  <a:srgbClr val="000000"/>
                </a:solidFill>
              </a:rPr>
              <a:t>e </a:t>
            </a:r>
            <a:r>
              <a:rPr lang="pt-BR" dirty="0" smtClean="0">
                <a:solidFill>
                  <a:srgbClr val="000000"/>
                </a:solidFill>
              </a:rPr>
              <a:t>9º</a:t>
            </a:r>
          </a:p>
          <a:p>
            <a:pPr algn="ctr"/>
            <a:endParaRPr lang="pt-BR" dirty="0">
              <a:solidFill>
                <a:srgbClr val="000000"/>
              </a:solidFill>
            </a:endParaRPr>
          </a:p>
          <a:p>
            <a:r>
              <a:rPr lang="pt-BR" sz="2000" dirty="0" smtClean="0">
                <a:solidFill>
                  <a:srgbClr val="5F8804"/>
                </a:solidFill>
              </a:rPr>
              <a:t>RELATÓRIO PRELIMINAR DE 17-12-2015 </a:t>
            </a:r>
            <a:r>
              <a:rPr lang="pt-BR" sz="2000" dirty="0" smtClean="0">
                <a:solidFill>
                  <a:srgbClr val="5F8804"/>
                </a:solidFill>
              </a:rPr>
              <a:t>-</a:t>
            </a:r>
            <a:r>
              <a:rPr lang="pt-BR" sz="2000" dirty="0" smtClean="0">
                <a:solidFill>
                  <a:srgbClr val="000000"/>
                </a:solidFill>
              </a:rPr>
              <a:t>ENTREGUE </a:t>
            </a:r>
            <a:r>
              <a:rPr lang="pt-BR" sz="2000" dirty="0" smtClean="0">
                <a:solidFill>
                  <a:srgbClr val="000000"/>
                </a:solidFill>
              </a:rPr>
              <a:t>AO MP-MG, TCE-MG E TCU</a:t>
            </a:r>
          </a:p>
          <a:p>
            <a:pPr marL="342900" indent="-342900">
              <a:buFontTx/>
              <a:buChar char="-"/>
            </a:pPr>
            <a:endParaRPr lang="pt-BR" sz="2000" dirty="0" smtClean="0">
              <a:solidFill>
                <a:srgbClr val="000000"/>
              </a:solidFill>
            </a:endParaRPr>
          </a:p>
          <a:p>
            <a:pPr>
              <a:lnSpc>
                <a:spcPct val="130000"/>
              </a:lnSpc>
            </a:pPr>
            <a:r>
              <a:rPr lang="pt-BR" sz="2000" dirty="0" smtClean="0">
                <a:solidFill>
                  <a:srgbClr val="000000"/>
                </a:solidFill>
              </a:rPr>
              <a:t>-não </a:t>
            </a:r>
            <a:r>
              <a:rPr lang="pt-BR" sz="2000" dirty="0">
                <a:solidFill>
                  <a:srgbClr val="000000"/>
                </a:solidFill>
              </a:rPr>
              <a:t>estavam disponíveis as atas de assembleias e de reuniões de diretoria e vários outros documentos que foram citados na análise efetuada .</a:t>
            </a:r>
          </a:p>
          <a:p>
            <a:pPr>
              <a:lnSpc>
                <a:spcPct val="130000"/>
              </a:lnSpc>
            </a:pPr>
            <a:endParaRPr lang="pt-BR" sz="2000" dirty="0">
              <a:solidFill>
                <a:srgbClr val="000000"/>
              </a:solidFill>
            </a:endParaRPr>
          </a:p>
          <a:p>
            <a:pPr>
              <a:lnSpc>
                <a:spcPct val="130000"/>
              </a:lnSpc>
            </a:pPr>
            <a:r>
              <a:rPr lang="pt-BR" sz="2000" dirty="0" smtClean="0">
                <a:solidFill>
                  <a:srgbClr val="000000"/>
                </a:solidFill>
              </a:rPr>
              <a:t>- tem</a:t>
            </a:r>
            <a:r>
              <a:rPr lang="pt-BR" sz="2000" dirty="0">
                <a:solidFill>
                  <a:srgbClr val="000000"/>
                </a:solidFill>
              </a:rPr>
              <a:t>-se pouquíssimas informações sobre aumento de capital, mudança de sócios e outras alterações de importância para conhecer a atividade real desta S/</a:t>
            </a:r>
            <a:r>
              <a:rPr lang="pt-BR" sz="2000" dirty="0" smtClean="0">
                <a:solidFill>
                  <a:srgbClr val="000000"/>
                </a:solidFill>
              </a:rPr>
              <a:t>A. </a:t>
            </a:r>
          </a:p>
          <a:p>
            <a:pPr>
              <a:lnSpc>
                <a:spcPct val="130000"/>
              </a:lnSpc>
            </a:pPr>
            <a:endParaRPr lang="pt-BR" sz="2000" dirty="0" smtClean="0">
              <a:solidFill>
                <a:srgbClr val="000000"/>
              </a:solidFill>
            </a:endParaRPr>
          </a:p>
          <a:p>
            <a:pPr>
              <a:lnSpc>
                <a:spcPct val="130000"/>
              </a:lnSpc>
            </a:pPr>
            <a:r>
              <a:rPr lang="pt-BR" sz="2000" dirty="0">
                <a:solidFill>
                  <a:srgbClr val="000000"/>
                </a:solidFill>
              </a:rPr>
              <a:t>-</a:t>
            </a:r>
            <a:r>
              <a:rPr lang="pt-BR" sz="2000" dirty="0" smtClean="0">
                <a:solidFill>
                  <a:srgbClr val="000000"/>
                </a:solidFill>
              </a:rPr>
              <a:t>No </a:t>
            </a:r>
            <a:r>
              <a:rPr lang="pt-BR" sz="2000" dirty="0">
                <a:solidFill>
                  <a:srgbClr val="000000"/>
                </a:solidFill>
              </a:rPr>
              <a:t>site da PBH Ativos S/A não constam os nomes dos sócios </a:t>
            </a:r>
            <a:r>
              <a:rPr lang="pt-BR" sz="2000" dirty="0" smtClean="0">
                <a:solidFill>
                  <a:srgbClr val="000000"/>
                </a:solidFill>
              </a:rPr>
              <a:t>minoritários = </a:t>
            </a:r>
          </a:p>
          <a:p>
            <a:pPr>
              <a:lnSpc>
                <a:spcPct val="130000"/>
              </a:lnSpc>
            </a:pPr>
            <a:r>
              <a:rPr lang="pt-BR" sz="1800" dirty="0" smtClean="0">
                <a:solidFill>
                  <a:srgbClr val="000000"/>
                </a:solidFill>
              </a:rPr>
              <a:t>informação </a:t>
            </a:r>
            <a:r>
              <a:rPr lang="pt-BR" sz="1800" dirty="0">
                <a:solidFill>
                  <a:srgbClr val="000000"/>
                </a:solidFill>
              </a:rPr>
              <a:t>é de suma importância porque são eles que administram a </a:t>
            </a:r>
            <a:r>
              <a:rPr lang="pt-BR" sz="1800" dirty="0" smtClean="0">
                <a:solidFill>
                  <a:srgbClr val="000000"/>
                </a:solidFill>
              </a:rPr>
              <a:t>S</a:t>
            </a:r>
            <a:r>
              <a:rPr lang="pt-BR" sz="1800" dirty="0">
                <a:solidFill>
                  <a:srgbClr val="000000"/>
                </a:solidFill>
              </a:rPr>
              <a:t>/</a:t>
            </a:r>
            <a:r>
              <a:rPr lang="pt-BR" sz="1800" dirty="0" smtClean="0">
                <a:solidFill>
                  <a:srgbClr val="000000"/>
                </a:solidFill>
              </a:rPr>
              <a:t>A</a:t>
            </a:r>
            <a:r>
              <a:rPr lang="pt-BR" sz="1800" dirty="0">
                <a:solidFill>
                  <a:srgbClr val="000000"/>
                </a:solidFill>
              </a:rPr>
              <a:t>. </a:t>
            </a:r>
            <a:endParaRPr lang="pt-BR" sz="1800" dirty="0" smtClean="0">
              <a:solidFill>
                <a:srgbClr val="000000"/>
              </a:solidFill>
            </a:endParaRPr>
          </a:p>
          <a:p>
            <a:pPr>
              <a:lnSpc>
                <a:spcPct val="130000"/>
              </a:lnSpc>
            </a:pPr>
            <a:endParaRPr lang="pt-BR" sz="2000" dirty="0" smtClean="0">
              <a:solidFill>
                <a:srgbClr val="000000"/>
              </a:solidFill>
            </a:endParaRPr>
          </a:p>
        </p:txBody>
      </p:sp>
      <p:sp>
        <p:nvSpPr>
          <p:cNvPr id="2" name="Marcador de pie de página 1"/>
          <p:cNvSpPr>
            <a:spLocks noGrp="1"/>
          </p:cNvSpPr>
          <p:nvPr>
            <p:ph type="ftr" sz="quarter" idx="11"/>
          </p:nvPr>
        </p:nvSpPr>
        <p:spPr/>
        <p:txBody>
          <a:bodyPr/>
          <a:lstStyle/>
          <a:p>
            <a:r>
              <a:rPr lang="es-ES" dirty="0" smtClean="0"/>
              <a:t>Eulália Alvarenga</a:t>
            </a:r>
            <a:endParaRPr lang="es-ES" dirty="0"/>
          </a:p>
        </p:txBody>
      </p:sp>
    </p:spTree>
    <p:extLst>
      <p:ext uri="{BB962C8B-B14F-4D97-AF65-F5344CB8AC3E}">
        <p14:creationId xmlns:p14="http://schemas.microsoft.com/office/powerpoint/2010/main" val="33820807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88504" y="764704"/>
            <a:ext cx="9505056" cy="6961905"/>
          </a:xfrm>
          <a:prstGeom prst="rect">
            <a:avLst/>
          </a:prstGeom>
        </p:spPr>
        <p:txBody>
          <a:bodyPr wrap="square">
            <a:spAutoFit/>
          </a:bodyPr>
          <a:lstStyle/>
          <a:p>
            <a:pPr algn="ctr">
              <a:lnSpc>
                <a:spcPct val="120000"/>
              </a:lnSpc>
            </a:pPr>
            <a:r>
              <a:rPr lang="pt-BR" dirty="0" smtClean="0">
                <a:solidFill>
                  <a:srgbClr val="5F8804"/>
                </a:solidFill>
              </a:rPr>
              <a:t>TOTAL </a:t>
            </a:r>
            <a:r>
              <a:rPr lang="pt-BR" dirty="0">
                <a:solidFill>
                  <a:srgbClr val="5F8804"/>
                </a:solidFill>
              </a:rPr>
              <a:t>FALTA DE TRANSPARENCIA </a:t>
            </a:r>
          </a:p>
          <a:p>
            <a:pPr>
              <a:lnSpc>
                <a:spcPct val="120000"/>
              </a:lnSpc>
            </a:pPr>
            <a:r>
              <a:rPr lang="pt-BR" dirty="0" smtClean="0">
                <a:solidFill>
                  <a:srgbClr val="000000"/>
                </a:solidFill>
              </a:rPr>
              <a:t>-Constata</a:t>
            </a:r>
            <a:r>
              <a:rPr lang="pt-BR" dirty="0">
                <a:solidFill>
                  <a:srgbClr val="000000"/>
                </a:solidFill>
              </a:rPr>
              <a:t>-se a utilização pela S/A da estrutura do Município de Belo </a:t>
            </a:r>
            <a:r>
              <a:rPr lang="pt-BR" dirty="0" smtClean="0">
                <a:solidFill>
                  <a:srgbClr val="000000"/>
                </a:solidFill>
              </a:rPr>
              <a:t>Horizonte:</a:t>
            </a:r>
            <a:r>
              <a:rPr lang="pt-BR" dirty="0">
                <a:solidFill>
                  <a:srgbClr val="000000"/>
                </a:solidFill>
              </a:rPr>
              <a:t> </a:t>
            </a:r>
            <a:endParaRPr lang="pt-BR" dirty="0" smtClean="0">
              <a:solidFill>
                <a:srgbClr val="000000"/>
              </a:solidFill>
            </a:endParaRPr>
          </a:p>
          <a:p>
            <a:pPr lvl="1">
              <a:lnSpc>
                <a:spcPct val="120000"/>
              </a:lnSpc>
            </a:pPr>
            <a:r>
              <a:rPr lang="pt-BR" dirty="0" smtClean="0">
                <a:solidFill>
                  <a:srgbClr val="000000"/>
                </a:solidFill>
              </a:rPr>
              <a:t>-Pregões </a:t>
            </a:r>
            <a:r>
              <a:rPr lang="pt-BR" dirty="0">
                <a:solidFill>
                  <a:srgbClr val="000000"/>
                </a:solidFill>
              </a:rPr>
              <a:t>eletrônicos são realizados pela Secretaria Municipal Adjunta de Gestão Administrativa </a:t>
            </a:r>
            <a:r>
              <a:rPr lang="pt-BR" dirty="0" smtClean="0">
                <a:solidFill>
                  <a:srgbClr val="000000"/>
                </a:solidFill>
              </a:rPr>
              <a:t>– SMAGEA = </a:t>
            </a:r>
            <a:r>
              <a:rPr lang="pt-BR" dirty="0">
                <a:solidFill>
                  <a:srgbClr val="000000"/>
                </a:solidFill>
              </a:rPr>
              <a:t>subordinada à Secretaria de Finanças. </a:t>
            </a:r>
            <a:endParaRPr lang="pt-BR" dirty="0" smtClean="0">
              <a:solidFill>
                <a:srgbClr val="000000"/>
              </a:solidFill>
            </a:endParaRPr>
          </a:p>
          <a:p>
            <a:pPr lvl="1">
              <a:lnSpc>
                <a:spcPct val="120000"/>
              </a:lnSpc>
            </a:pPr>
            <a:r>
              <a:rPr lang="pt-BR" dirty="0" smtClean="0">
                <a:solidFill>
                  <a:srgbClr val="000000"/>
                </a:solidFill>
              </a:rPr>
              <a:t>-A </a:t>
            </a:r>
            <a:r>
              <a:rPr lang="pt-BR" dirty="0">
                <a:solidFill>
                  <a:srgbClr val="000000"/>
                </a:solidFill>
              </a:rPr>
              <a:t>PBH Ativos S/A  está utilizando a </a:t>
            </a:r>
            <a:r>
              <a:rPr lang="pt-BR" dirty="0"/>
              <a:t>estrutura</a:t>
            </a:r>
            <a:r>
              <a:rPr lang="pt-BR" dirty="0">
                <a:solidFill>
                  <a:srgbClr val="000000"/>
                </a:solidFill>
              </a:rPr>
              <a:t> da Prefeitura, inclusive seus </a:t>
            </a:r>
            <a:r>
              <a:rPr lang="pt-BR" dirty="0"/>
              <a:t>funcionários</a:t>
            </a:r>
            <a:r>
              <a:rPr lang="pt-BR" dirty="0">
                <a:solidFill>
                  <a:srgbClr val="000000"/>
                </a:solidFill>
              </a:rPr>
              <a:t>, os quais são custeados com  recursos orçamentários  e financeiros - rubrica de custeio e </a:t>
            </a:r>
            <a:r>
              <a:rPr lang="pt-BR" dirty="0" smtClean="0">
                <a:solidFill>
                  <a:srgbClr val="000000"/>
                </a:solidFill>
              </a:rPr>
              <a:t>pessoal</a:t>
            </a:r>
            <a:endParaRPr lang="pt-BR" dirty="0">
              <a:solidFill>
                <a:srgbClr val="000000"/>
              </a:solidFill>
            </a:endParaRPr>
          </a:p>
          <a:p>
            <a:pPr>
              <a:lnSpc>
                <a:spcPct val="120000"/>
              </a:lnSpc>
            </a:pPr>
            <a:r>
              <a:rPr lang="pt-BR" dirty="0" smtClean="0"/>
              <a:t>Pergunto</a:t>
            </a:r>
            <a:r>
              <a:rPr lang="pt-BR" dirty="0"/>
              <a:t>: </a:t>
            </a:r>
            <a:r>
              <a:rPr lang="pt-BR" dirty="0">
                <a:solidFill>
                  <a:srgbClr val="000000"/>
                </a:solidFill>
              </a:rPr>
              <a:t>Pode uma S/A se beneficiar ou utilizar a seu favor de dotações orçamentárias de órgão da administração direta do Município? O ente federado pode ser utilizado desta maneira por uma S/A?</a:t>
            </a:r>
          </a:p>
          <a:p>
            <a:r>
              <a:rPr lang="pt-BR" dirty="0" smtClean="0">
                <a:solidFill>
                  <a:srgbClr val="000000"/>
                </a:solidFill>
              </a:rPr>
              <a:t> </a:t>
            </a:r>
          </a:p>
          <a:p>
            <a:endParaRPr lang="pt-BR" dirty="0" smtClean="0">
              <a:solidFill>
                <a:srgbClr val="000000"/>
              </a:solidFill>
            </a:endParaRPr>
          </a:p>
          <a:p>
            <a:pPr marL="342900" indent="-342900">
              <a:buFontTx/>
              <a:buChar char="-"/>
            </a:pPr>
            <a:endParaRPr lang="es-ES" dirty="0">
              <a:solidFill>
                <a:srgbClr val="000000"/>
              </a:solidFill>
            </a:endParaRPr>
          </a:p>
        </p:txBody>
      </p:sp>
      <p:sp>
        <p:nvSpPr>
          <p:cNvPr id="3" name="Marcador de pie de página 2"/>
          <p:cNvSpPr>
            <a:spLocks noGrp="1"/>
          </p:cNvSpPr>
          <p:nvPr>
            <p:ph type="ftr" sz="quarter" idx="11"/>
          </p:nvPr>
        </p:nvSpPr>
        <p:spPr/>
        <p:txBody>
          <a:bodyPr/>
          <a:lstStyle/>
          <a:p>
            <a:r>
              <a:rPr lang="es-ES" dirty="0" smtClean="0">
                <a:solidFill>
                  <a:srgbClr val="3366FF"/>
                </a:solidFill>
              </a:rPr>
              <a:t>Eulália Alvarenga</a:t>
            </a:r>
            <a:endParaRPr lang="es-ES" dirty="0">
              <a:solidFill>
                <a:srgbClr val="3366FF"/>
              </a:solidFill>
            </a:endParaRPr>
          </a:p>
        </p:txBody>
      </p:sp>
    </p:spTree>
    <p:extLst>
      <p:ext uri="{BB962C8B-B14F-4D97-AF65-F5344CB8AC3E}">
        <p14:creationId xmlns:p14="http://schemas.microsoft.com/office/powerpoint/2010/main" val="3332220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48544" y="1196752"/>
            <a:ext cx="8712968" cy="2296013"/>
          </a:xfrm>
          <a:prstGeom prst="rect">
            <a:avLst/>
          </a:prstGeom>
        </p:spPr>
        <p:txBody>
          <a:bodyPr wrap="square">
            <a:spAutoFit/>
          </a:bodyPr>
          <a:lstStyle/>
          <a:p>
            <a:pPr algn="just">
              <a:lnSpc>
                <a:spcPct val="120000"/>
              </a:lnSpc>
            </a:pPr>
            <a:r>
              <a:rPr lang="pt-BR" dirty="0" smtClean="0">
                <a:solidFill>
                  <a:srgbClr val="000000"/>
                </a:solidFill>
              </a:rPr>
              <a:t>-Há </a:t>
            </a:r>
            <a:r>
              <a:rPr lang="pt-BR" dirty="0">
                <a:solidFill>
                  <a:srgbClr val="000000"/>
                </a:solidFill>
              </a:rPr>
              <a:t>informações </a:t>
            </a:r>
            <a:r>
              <a:rPr lang="pt-BR" dirty="0" smtClean="0">
                <a:solidFill>
                  <a:srgbClr val="000000"/>
                </a:solidFill>
              </a:rPr>
              <a:t>muito </a:t>
            </a:r>
            <a:r>
              <a:rPr lang="pt-BR" dirty="0">
                <a:solidFill>
                  <a:srgbClr val="000000"/>
                </a:solidFill>
              </a:rPr>
              <a:t>estranhas a boa governança no Município </a:t>
            </a:r>
            <a:r>
              <a:rPr lang="pt-BR" dirty="0" smtClean="0">
                <a:solidFill>
                  <a:srgbClr val="000000"/>
                </a:solidFill>
              </a:rPr>
              <a:t>Em </a:t>
            </a:r>
            <a:r>
              <a:rPr lang="pt-BR" dirty="0">
                <a:solidFill>
                  <a:srgbClr val="000000"/>
                </a:solidFill>
              </a:rPr>
              <a:t>informação constante do Relatório da PBH </a:t>
            </a:r>
            <a:r>
              <a:rPr lang="pt-BR" dirty="0" smtClean="0">
                <a:solidFill>
                  <a:srgbClr val="000000"/>
                </a:solidFill>
              </a:rPr>
              <a:t>Ativos de 2014 =  </a:t>
            </a:r>
            <a:r>
              <a:rPr lang="pt-BR" dirty="0">
                <a:solidFill>
                  <a:srgbClr val="000000"/>
                </a:solidFill>
              </a:rPr>
              <a:t>temos que esta receberá </a:t>
            </a:r>
            <a:r>
              <a:rPr lang="pt-BR" dirty="0" smtClean="0">
                <a:solidFill>
                  <a:srgbClr val="000000"/>
                </a:solidFill>
              </a:rPr>
              <a:t>por </a:t>
            </a:r>
            <a:r>
              <a:rPr lang="pt-BR" dirty="0">
                <a:solidFill>
                  <a:srgbClr val="000000"/>
                </a:solidFill>
              </a:rPr>
              <a:t>consultoria de interessados em PPP’s. Ou seja, ela vai intermediária. Servirá a dois senhores? Muito estranho. </a:t>
            </a:r>
          </a:p>
        </p:txBody>
      </p:sp>
      <p:pic>
        <p:nvPicPr>
          <p:cNvPr id="3" name="Imagen 2"/>
          <p:cNvPicPr/>
          <p:nvPr/>
        </p:nvPicPr>
        <p:blipFill>
          <a:blip r:embed="rId2">
            <a:extLst>
              <a:ext uri="{28A0092B-C50C-407E-A947-70E740481C1C}">
                <a14:useLocalDpi xmlns:a14="http://schemas.microsoft.com/office/drawing/2010/main"/>
              </a:ext>
            </a:extLst>
          </a:blip>
          <a:srcRect/>
          <a:stretch>
            <a:fillRect/>
          </a:stretch>
        </p:blipFill>
        <p:spPr bwMode="auto">
          <a:xfrm>
            <a:off x="1064568" y="3789040"/>
            <a:ext cx="8424936" cy="2520280"/>
          </a:xfrm>
          <a:prstGeom prst="rect">
            <a:avLst/>
          </a:prstGeom>
          <a:noFill/>
          <a:ln>
            <a:noFill/>
          </a:ln>
        </p:spPr>
      </p:pic>
      <p:sp>
        <p:nvSpPr>
          <p:cNvPr id="4" name="Marcador de pie de página 3"/>
          <p:cNvSpPr>
            <a:spLocks noGrp="1"/>
          </p:cNvSpPr>
          <p:nvPr>
            <p:ph type="ftr" sz="quarter" idx="11"/>
          </p:nvPr>
        </p:nvSpPr>
        <p:spPr/>
        <p:txBody>
          <a:bodyPr/>
          <a:lstStyle/>
          <a:p>
            <a:r>
              <a:rPr lang="es-ES" dirty="0" smtClean="0">
                <a:solidFill>
                  <a:srgbClr val="3366FF"/>
                </a:solidFill>
              </a:rPr>
              <a:t>Eulália Alvarenga</a:t>
            </a:r>
            <a:endParaRPr lang="es-ES" dirty="0">
              <a:solidFill>
                <a:srgbClr val="3366FF"/>
              </a:solidFill>
            </a:endParaRPr>
          </a:p>
        </p:txBody>
      </p:sp>
    </p:spTree>
    <p:extLst>
      <p:ext uri="{BB962C8B-B14F-4D97-AF65-F5344CB8AC3E}">
        <p14:creationId xmlns:p14="http://schemas.microsoft.com/office/powerpoint/2010/main" val="209883406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isa">
  <a:themeElements>
    <a:clrScheme name="Brisa">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isa">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isa">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Brisa.thmx</Template>
  <TotalTime>18964</TotalTime>
  <Words>2623</Words>
  <Application>Microsoft Macintosh PowerPoint</Application>
  <PresentationFormat>A4 (210x297 mm)</PresentationFormat>
  <Paragraphs>252</Paragraphs>
  <Slides>38</Slides>
  <Notes>4</Notes>
  <HiddenSlides>0</HiddenSlides>
  <MMClips>0</MMClips>
  <ScaleCrop>false</ScaleCrop>
  <HeadingPairs>
    <vt:vector size="4" baseType="variant">
      <vt:variant>
        <vt:lpstr>Tema</vt:lpstr>
      </vt:variant>
      <vt:variant>
        <vt:i4>1</vt:i4>
      </vt:variant>
      <vt:variant>
        <vt:lpstr>Títulos de diapositiva</vt:lpstr>
      </vt:variant>
      <vt:variant>
        <vt:i4>38</vt:i4>
      </vt:variant>
    </vt:vector>
  </HeadingPairs>
  <TitlesOfParts>
    <vt:vector size="39" baseType="lpstr">
      <vt:lpstr>Brisa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Maria Lúcia F. Carneiro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Eulália Alvarenga</dc:title>
  <dc:creator>Eulália Alvarenga</dc:creator>
  <cp:keywords>N´cleo Mineiro da Auditoria Cidadã</cp:keywords>
  <cp:lastModifiedBy>Maria Eulalia Alvarenga de Azevedo Meira</cp:lastModifiedBy>
  <cp:revision>1570</cp:revision>
  <cp:lastPrinted>2008-11-20T19:12:03Z</cp:lastPrinted>
  <dcterms:created xsi:type="dcterms:W3CDTF">2001-11-19T18:24:28Z</dcterms:created>
  <dcterms:modified xsi:type="dcterms:W3CDTF">2016-06-15T01:27:58Z</dcterms:modified>
</cp:coreProperties>
</file>