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14"/>
    <p:restoredTop sz="84297"/>
  </p:normalViewPr>
  <p:slideViewPr>
    <p:cSldViewPr snapToGrid="0">
      <p:cViewPr>
        <p:scale>
          <a:sx n="150" d="100"/>
          <a:sy n="150" d="100"/>
        </p:scale>
        <p:origin x="248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6A528-346F-9143-BDFF-69B3CF0A3CEF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Clique para editar os estilos de texto mestres</a:t>
            </a:r>
          </a:p>
          <a:p>
            <a:pPr lvl="1"/>
            <a:r>
              <a:rPr lang="en-US" smtClean="0"/>
              <a:t>Segundo nível</a:t>
            </a:r>
          </a:p>
          <a:p>
            <a:pPr lvl="2"/>
            <a:r>
              <a:rPr lang="en-US" smtClean="0"/>
              <a:t>Terceiro nível</a:t>
            </a:r>
          </a:p>
          <a:p>
            <a:pPr lvl="3"/>
            <a:r>
              <a:rPr lang="en-US" smtClean="0"/>
              <a:t>Quarto nível</a:t>
            </a:r>
          </a:p>
          <a:p>
            <a:pPr lvl="4"/>
            <a:r>
              <a:rPr lang="en-US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1E7DE-88BA-B849-9556-3BCD03DC35EE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538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pt-BR" dirty="0" smtClean="0"/>
              <a:t>FOTO</a:t>
            </a:r>
            <a:r>
              <a:rPr lang="pt-BR" baseline="0" dirty="0" smtClean="0"/>
              <a:t> LACERDA</a:t>
            </a:r>
          </a:p>
          <a:p>
            <a:pPr marL="0" indent="0">
              <a:buFontTx/>
              <a:buNone/>
            </a:pPr>
            <a:r>
              <a:rPr lang="pt-BR" baseline="0" dirty="0" smtClean="0"/>
              <a:t>	- CURR</a:t>
            </a:r>
            <a:r>
              <a:rPr lang="en-US" baseline="0" dirty="0" smtClean="0"/>
              <a:t>ÍCULO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SOBREPOSIÇÃO IMAGENS RELATIVAS AOS FEITOS DA GESTÃO</a:t>
            </a:r>
          </a:p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123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SIMPLIFICAR</a:t>
            </a:r>
            <a:endParaRPr lang="pt-BR" baseline="0" dirty="0" smtClean="0"/>
          </a:p>
          <a:p>
            <a:pPr marL="171450" indent="-171450">
              <a:buFontTx/>
              <a:buChar char="-"/>
            </a:pPr>
            <a:r>
              <a:rPr lang="pt-BR" baseline="0" dirty="0" smtClean="0"/>
              <a:t>MOVIMENTO PARA SE TORNAR VI</a:t>
            </a:r>
            <a:r>
              <a:rPr lang="en-US" baseline="0" dirty="0" smtClean="0"/>
              <a:t>ÁVEL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 APROVEITAMENTO DE TODAS AS POSSIBILIDADES PARA TAL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     - FINANCEIRIZAÇÃO COMO INTENSIFICADOR E FACILITADOR DO PROCESSO</a:t>
            </a:r>
          </a:p>
          <a:p>
            <a:pPr marL="0" indent="0">
              <a:buFontTx/>
              <a:buNone/>
            </a:pPr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9544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MONTAR</a:t>
            </a:r>
            <a:r>
              <a:rPr lang="pt-BR" baseline="0" dirty="0" smtClean="0"/>
              <a:t> GR</a:t>
            </a:r>
            <a:r>
              <a:rPr lang="en-US" baseline="0" dirty="0" smtClean="0"/>
              <a:t>ÁFICO PIZZA/IMAGEM COMPARATIVA</a:t>
            </a:r>
          </a:p>
          <a:p>
            <a:r>
              <a:rPr lang="en-US" baseline="0" dirty="0" smtClean="0"/>
              <a:t>- DECRETO LACERDA ATÉ 20% DA COMPOSIÇÃO DE PESSOA FÍSICA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261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GR</a:t>
            </a:r>
            <a:r>
              <a:rPr lang="en-US" dirty="0" smtClean="0"/>
              <a:t>ÁFICO PIZZA/IMAGEM</a:t>
            </a:r>
          </a:p>
          <a:p>
            <a:endParaRPr lang="en-US" dirty="0" smtClean="0"/>
          </a:p>
          <a:p>
            <a:r>
              <a:rPr lang="en-US" dirty="0" smtClean="0"/>
              <a:t>GRÁFICO TRANSFERÊNCIA DE RECURSOS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1275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DIFERENCIAR DEB</a:t>
            </a:r>
            <a:r>
              <a:rPr lang="en-US" dirty="0" smtClean="0"/>
              <a:t>ÊNTURES (C/ GARANTIA REAL E SUBORDINADA</a:t>
            </a:r>
            <a:r>
              <a:rPr lang="en-US" baseline="0" dirty="0" smtClean="0"/>
              <a:t> = “PODRE”)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04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MENCIONAR IMPACTOS PPP</a:t>
            </a:r>
            <a:r>
              <a:rPr lang="en-US" dirty="0" smtClean="0"/>
              <a:t>’S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QUESTÃO CENTRAL: CONDICIONAR A GESTÃO URBANA AO LUCRO DA EMPRESA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    - EX: SABESP – SECA EM SP</a:t>
            </a:r>
          </a:p>
          <a:p>
            <a:pPr marL="0" indent="0">
              <a:buFontTx/>
              <a:buNone/>
            </a:pPr>
            <a:endParaRPr lang="en-US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*IMAGEM*: “PROIBIDA ENTRADA EXCETO PARA TRATAR DE NEGÓCIOS” -&gt; CITAÇÃO MARX, CAPITAL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819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PEGAR PONTOS DO BLOG OUCBH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1E7DE-88BA-B849-9556-3BCD03DC35EE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0550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1223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56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23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6809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07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7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04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313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2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572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45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A148D-0BF5-401A-A413-79E17212CB7A}" type="datetimeFigureOut">
              <a:rPr lang="pt-BR" smtClean="0"/>
              <a:t>28/09/16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BE60E-75B0-4ED2-917C-C60C990047A7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11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#_ftn1"/><Relationship Id="rId4" Type="http://schemas.openxmlformats.org/officeDocument/2006/relationships/hyperlink" Target="#_ftnref1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52135" y="27401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/>
              <a:t>A FINANCEIRIZAÇÃO DA POLÍTICA URBANA MUNICIPAL EM BELO HORIZONTE. OU A GESTÃO EMPRESARIAL DA CIDADE</a:t>
            </a:r>
          </a:p>
        </p:txBody>
      </p:sp>
    </p:spTree>
    <p:extLst>
      <p:ext uri="{BB962C8B-B14F-4D97-AF65-F5344CB8AC3E}">
        <p14:creationId xmlns:p14="http://schemas.microsoft.com/office/powerpoint/2010/main" val="338419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http://oucbh.indisciplinar.com/wp-content/uploads/2016/04/mapa3-porcentagem-do-valor-de-mercado-mancha-ouc-aclo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5" t="10289" r="2323" b="2612"/>
          <a:stretch/>
        </p:blipFill>
        <p:spPr bwMode="auto">
          <a:xfrm>
            <a:off x="2848927" y="-714375"/>
            <a:ext cx="6494145" cy="82867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96180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334385" y="3512090"/>
          <a:ext cx="5523230" cy="978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5790">
                  <a:extLst>
                    <a:ext uri="{9D8B030D-6E8A-4147-A177-3AD203B41FA5}">
                      <a16:colId xmlns="" xmlns:a16="http://schemas.microsoft.com/office/drawing/2014/main" val="972816348"/>
                    </a:ext>
                  </a:extLst>
                </a:gridCol>
                <a:gridCol w="972185">
                  <a:extLst>
                    <a:ext uri="{9D8B030D-6E8A-4147-A177-3AD203B41FA5}">
                      <a16:colId xmlns="" xmlns:a16="http://schemas.microsoft.com/office/drawing/2014/main" val="874480718"/>
                    </a:ext>
                  </a:extLst>
                </a:gridCol>
                <a:gridCol w="852805">
                  <a:extLst>
                    <a:ext uri="{9D8B030D-6E8A-4147-A177-3AD203B41FA5}">
                      <a16:colId xmlns="" xmlns:a16="http://schemas.microsoft.com/office/drawing/2014/main" val="4141785428"/>
                    </a:ext>
                  </a:extLst>
                </a:gridCol>
                <a:gridCol w="921385">
                  <a:extLst>
                    <a:ext uri="{9D8B030D-6E8A-4147-A177-3AD203B41FA5}">
                      <a16:colId xmlns="" xmlns:a16="http://schemas.microsoft.com/office/drawing/2014/main" val="243775943"/>
                    </a:ext>
                  </a:extLst>
                </a:gridCol>
                <a:gridCol w="881380">
                  <a:extLst>
                    <a:ext uri="{9D8B030D-6E8A-4147-A177-3AD203B41FA5}">
                      <a16:colId xmlns="" xmlns:a16="http://schemas.microsoft.com/office/drawing/2014/main" val="2143138335"/>
                    </a:ext>
                  </a:extLst>
                </a:gridCol>
                <a:gridCol w="847725">
                  <a:extLst>
                    <a:ext uri="{9D8B030D-6E8A-4147-A177-3AD203B41FA5}">
                      <a16:colId xmlns="" xmlns:a16="http://schemas.microsoft.com/office/drawing/2014/main" val="3665993325"/>
                    </a:ext>
                  </a:extLst>
                </a:gridCol>
                <a:gridCol w="441960">
                  <a:extLst>
                    <a:ext uri="{9D8B030D-6E8A-4147-A177-3AD203B41FA5}">
                      <a16:colId xmlns="" xmlns:a16="http://schemas.microsoft.com/office/drawing/2014/main" val="274283497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Emissão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Credor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Tipo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Data do Contrato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Valor Financiado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Taxa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Prazo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30987486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1ª emissão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Município de Belo Horizonte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Subordinada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01/04/2014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880.320.000,00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IPCA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9 anos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418440916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2ª emissão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Debenturistas do mercado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Garantia Real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15/04/2014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230.000.000,00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11% a.a + IPCA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7 anos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3081054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869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t-BR" dirty="0"/>
              <a:t>É com essa expressão que acontece a política urbana a partir da PBH Ativos. A partir do decreto 15.534 de 2014, a PBH Ativos vai atuar junto à secretaria de Desenvolvimento, auxiliando a prefeitura em investimentos de infraestrutura, serviços públicos municipais, dentre outros. O decreto aumentou as prerrogativas da </a:t>
            </a:r>
            <a:r>
              <a:rPr lang="pt-BR" i="1" dirty="0"/>
              <a:t>PBH Ativos S/A</a:t>
            </a:r>
            <a:r>
              <a:rPr lang="pt-BR" dirty="0"/>
              <a:t> na administração municipal. Os custos financeiros das operações de debêntures de pagamento de juros e a remuneração dos seus investidores são cobertos pela </a:t>
            </a:r>
            <a:r>
              <a:rPr lang="pt-BR" i="1" dirty="0"/>
              <a:t>PBH Ativos</a:t>
            </a:r>
            <a:r>
              <a:rPr lang="pt-BR" dirty="0"/>
              <a:t>. Mas para isso, seu ‘negócio’ deve dar lucro. Assim, o objetivo da política pública urbana é pervertido para a remuneração de investidores privados, mesmo sabendo a partir de vasta literatura que a intenção entre o lucro e o “bem-estar da população” (como deveria ser uma política pública) podem ser bem diversos.</a:t>
            </a:r>
          </a:p>
          <a:p>
            <a:r>
              <a:rPr lang="pt-BR" dirty="0"/>
              <a:t>Segundo o texto que institui a empresa a </a:t>
            </a:r>
            <a:r>
              <a:rPr lang="pt-BR" i="1" dirty="0"/>
              <a:t>PBH Ativos S/A</a:t>
            </a:r>
            <a:r>
              <a:rPr lang="pt-BR" dirty="0"/>
              <a:t> deverá atuar em todas as </a:t>
            </a:r>
            <a:r>
              <a:rPr lang="pt-BR" dirty="0" err="1"/>
              <a:t>PPPs</a:t>
            </a:r>
            <a:r>
              <a:rPr lang="pt-BR" dirty="0"/>
              <a:t> que o município solicitar por meio do seu Conselho Gestor das Parcerias Públicos Privadas. São previstos </a:t>
            </a:r>
            <a:r>
              <a:rPr lang="pt-BR" dirty="0" err="1"/>
              <a:t>PPPs</a:t>
            </a:r>
            <a:r>
              <a:rPr lang="pt-BR" dirty="0"/>
              <a:t> para o mercado distrital do Cruzeiro, para o Centro de Convenções de Belo Horizonte, para o terminal rodoviário municipal, de iluminação pública, de vilas produtivas e supermercado, de estacionamentos e gestão dos rotativos, do futuro centro administrativo municipal, de cemitérios, no Novo Sistema de Mobilidade Urbana Compartilhada, e de parques como o Parque Mangabeiras, o Jardim Zoológico, o Jardim Botânico, o Parque Ecológico e o Parque Barragem Santa Lúcia. Além destes previstos, o comunicado existente no site da empresa afirma que ela já vinha atuando nas </a:t>
            </a:r>
            <a:r>
              <a:rPr lang="pt-BR" dirty="0" err="1"/>
              <a:t>PPPs</a:t>
            </a:r>
            <a:r>
              <a:rPr lang="pt-BR" dirty="0"/>
              <a:t> do município oferecendo garantias a empreendimentos como o Projeto Inova (construção de escolas municipais, em parceria público privada com Odebrecht) e o Projeto do Novo Hospital Metropolitano.</a:t>
            </a:r>
          </a:p>
          <a:p>
            <a:r>
              <a:rPr lang="pt-BR" dirty="0"/>
              <a:t>Com isso, a </a:t>
            </a:r>
            <a:r>
              <a:rPr lang="pt-BR" dirty="0">
                <a:solidFill>
                  <a:srgbClr val="FF0000"/>
                </a:solidFill>
              </a:rPr>
              <a:t>questão da política urbana municipal de Belo Horizonte fica condicionada aos lucros desta empresa</a:t>
            </a:r>
            <a:r>
              <a:rPr lang="pt-BR" dirty="0"/>
              <a:t>. Nesta forma de desenvolvimento que ocorre a partir da integração entre capital financeiro e as políticas públicas acaba-se, por fim, voltando-se para uma orientação que segue a lógica do lucro, e priorizando os mecanismos de valorização do capital e não necessariamente o atendimento dos serviços e políticas públicas (BOTELHO, 2007).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7097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Tais práticas representam </a:t>
            </a:r>
            <a:r>
              <a:rPr lang="pt-BR" dirty="0">
                <a:solidFill>
                  <a:srgbClr val="FF0000"/>
                </a:solidFill>
              </a:rPr>
              <a:t>a privatização do orçamento </a:t>
            </a:r>
            <a:r>
              <a:rPr lang="pt-BR" dirty="0"/>
              <a:t>do Município, que passa a garantir lucros a empresas privadas, sejam construtoras, como a </a:t>
            </a:r>
            <a:r>
              <a:rPr lang="pt-BR" dirty="0" err="1"/>
              <a:t>Odebrechet</a:t>
            </a:r>
            <a:r>
              <a:rPr lang="pt-BR" dirty="0"/>
              <a:t>, que é uma das responsáveis pela construção de equipamentos públicos por meio de </a:t>
            </a:r>
            <a:r>
              <a:rPr lang="pt-BR" dirty="0" err="1"/>
              <a:t>PPPs</a:t>
            </a:r>
            <a:r>
              <a:rPr lang="pt-BR" dirty="0"/>
              <a:t>, ou empresas que atuam no sistema financeiro, como o banco Pactual e detêm o monopólio do mercado de títulos da </a:t>
            </a:r>
            <a:r>
              <a:rPr lang="pt-BR" i="1" dirty="0"/>
              <a:t>PBH Ativos S/A</a:t>
            </a:r>
            <a:r>
              <a:rPr lang="pt-BR" dirty="0"/>
              <a:t>. Este tipo de aporte de capital do Município na companhia funciona como garantia para a realização de parcerias público-privadas, como aquelas que possibilitaram a construção de escolas municipais e do Hospital Metropolitano do Barreiro.</a:t>
            </a:r>
          </a:p>
          <a:p>
            <a:r>
              <a:rPr lang="pt-BR" dirty="0"/>
              <a:t>Vale, como nota, destacar que tanto Odebrecht como o Banco Pactual são investigadas pela operação Lava Jato em esquemas de corrupção.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005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RESISTÊNCIAS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Maria Guerreira e Vitória</a:t>
            </a:r>
          </a:p>
          <a:p>
            <a:r>
              <a:rPr lang="pt-BR" dirty="0"/>
              <a:t>Auditoria Cidadã da Divida</a:t>
            </a:r>
          </a:p>
          <a:p>
            <a:r>
              <a:rPr lang="pt-BR" dirty="0"/>
              <a:t>Impugnação de leilão</a:t>
            </a:r>
          </a:p>
        </p:txBody>
      </p:sp>
    </p:spTree>
    <p:extLst>
      <p:ext uri="{BB962C8B-B14F-4D97-AF65-F5344CB8AC3E}">
        <p14:creationId xmlns:p14="http://schemas.microsoft.com/office/powerpoint/2010/main" val="977365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Prática e método indisciplinar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Mapeamento dos terrenos transferidos e da diferença de valor de mercado e </a:t>
            </a:r>
            <a:r>
              <a:rPr lang="pt-BR"/>
              <a:t>do contrato.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597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0065" y="188443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“Eu vim aqui para trazer uma boa notícia para o mercado imobiliário: vamos criar terrenos em Belo Horizonte”. “Eu vim aqui para trazer uma boa notícia para o mercado imobiliário: vamos criar terrenos em Belo Horizonte”. Marcelo </a:t>
            </a:r>
            <a:r>
              <a:rPr lang="pt-BR" dirty="0" err="1"/>
              <a:t>Fauhalber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4745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Gestão Márcio Lacerda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Foi sob seu mandato que se realizou o decreto da Prefeitura Municipal de Belo Horizonte que proibia a realização de eventos de qualquer natureza na Praça da Estação, um dos pontos da manifestação popular. Que se criou uma campanha publicitária sobre a forma da ‘correta’ utilização do espaço urbano e a defesa do ‘direito à paisagem’ como descrito na Lei 10.059 de 2011 que acabou impedindo o trabalho de artesãos e outros profissionais autônomos como pipoqueiros na área central. Que tratou com a polícia violenta a tentativa de discutir políticas mais populares para a cidade. Que não realizou a Conferência de Política Urbana no prazo e, quando realizou, boicotou a presença de movimentos sociais. Que suprimiu para a Copa do Mundo 1.149 árvores – 650 no estádio do Mineirão e quase 500 na Avenida Cristiano Machado, tudo para dar lugares a estacionamento e o alargamento da via. Que planejou uma via e complexo de viadutos da MG-710 desalojando centenas de moradores favelados. Que lançou os primeiros editais para a privatização dos parques municipais. Que concebeu e implementou uma gigantesca operação urbana </a:t>
            </a:r>
            <a:r>
              <a:rPr lang="pt-BR" i="1" dirty="0"/>
              <a:t>real </a:t>
            </a:r>
            <a:r>
              <a:rPr lang="pt-BR" i="1" dirty="0" err="1"/>
              <a:t>state</a:t>
            </a:r>
            <a:r>
              <a:rPr lang="pt-BR" i="1" dirty="0"/>
              <a:t> </a:t>
            </a:r>
            <a:r>
              <a:rPr lang="pt-BR" i="1" dirty="0" err="1"/>
              <a:t>market-friendly</a:t>
            </a:r>
            <a:r>
              <a:rPr lang="pt-BR" dirty="0"/>
              <a:t>, entre tantas outras expressões da gestão empresarial da cidade.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33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Planejamento estratégico, </a:t>
            </a:r>
            <a:r>
              <a:rPr lang="pt-BR" dirty="0" err="1"/>
              <a:t>empresariamento</a:t>
            </a:r>
            <a:r>
              <a:rPr lang="pt-BR" dirty="0"/>
              <a:t> urbano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Na nova gestão neoliberal do urbano, adotam-se como parâmetro da política urbana (e de habitação, trânsito, ambiental, etc.) termos inspirados em conceitos e técnicas oriundos do planejamento empresarial, como é o caso do planejamento estratégico. Isso, segundo </a:t>
            </a:r>
            <a:r>
              <a:rPr lang="pt-BR" dirty="0" err="1"/>
              <a:t>Vainer</a:t>
            </a:r>
            <a:r>
              <a:rPr lang="pt-BR" dirty="0"/>
              <a:t> (2000), se tornou um imperativo para os governos das cidades, pois hoje o urbano está submetido às mesmas condições e desafios que as empresas. De acordo com o autor, o nexo central do urbano tornou-se a competitividade. Quando a liberação do mercado preside o desenvolvimento da economia global e a privatização, e os mercados financeiros se tornam rotina, as cidades necessitam de: competir pelo investimento de capital e tecnologia; competir na atração de novas indústrias e negócios; ser competitivas no preço e na qualidade dos serviços; competir na atração de força de trabalho adequadamente qualificada. (WORLD BANK, </a:t>
            </a:r>
            <a:r>
              <a:rPr lang="pt-BR" i="1" dirty="0"/>
              <a:t>World </a:t>
            </a:r>
            <a:r>
              <a:rPr lang="pt-BR" i="1" dirty="0" err="1"/>
              <a:t>Economic</a:t>
            </a:r>
            <a:r>
              <a:rPr lang="pt-BR" i="1" dirty="0"/>
              <a:t> </a:t>
            </a:r>
            <a:r>
              <a:rPr lang="pt-BR" i="1" dirty="0" err="1"/>
              <a:t>Development</a:t>
            </a:r>
            <a:r>
              <a:rPr lang="pt-BR" i="1" dirty="0"/>
              <a:t> </a:t>
            </a:r>
            <a:r>
              <a:rPr lang="pt-BR" i="1" dirty="0" err="1"/>
              <a:t>Congress</a:t>
            </a:r>
            <a:r>
              <a:rPr lang="pt-BR" dirty="0"/>
              <a:t>, 1998 apud VAINER, 2000, p.68.)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2161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David Harvey (1996) desenvolve o argumento que os governos municipais passaram para um estágio de </a:t>
            </a:r>
            <a:r>
              <a:rPr lang="pt-BR" dirty="0" err="1"/>
              <a:t>empresariamento</a:t>
            </a:r>
            <a:r>
              <a:rPr lang="pt-BR" dirty="0"/>
              <a:t>, afirmando que </a:t>
            </a:r>
            <a:r>
              <a:rPr lang="pt-BR" u="sng" dirty="0"/>
              <a:t>“[...] a administração urbana se transformou em uma forma de capitalismo tardio”. A produção da cidade se faz a partir de uma parceria público-privada, em que “[...] as tradicionais reivindicações locais são integradas com a utilização do poder público para atrair fontes externas de financiamento ou de investimento”. </a:t>
            </a:r>
            <a:r>
              <a:rPr lang="pt-BR" dirty="0"/>
              <a:t>No entanto, como ainda lembra Harvey (1996, p.53), essa parceria está baseada numa divisão desigual, em que o poder público “[...] assume os riscos e a iniciativa privada fica com os benefícios”.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6231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Uma necessidade do movimento do capital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De maneira geral, o ideário da neoliberalização promoveu, de modo surpreendente, a derrubada de barreiras para a absorção dos excedentes de capital, inventando as novas formas de especulação, em especial aquelas ligadas à produção do espaço. Como explica Magalhães (2015, p.113) a produção do espaço adquire “importância central no modelo de integração neoliberal à globalização econômico-financeira”.</a:t>
            </a:r>
          </a:p>
          <a:p>
            <a:r>
              <a:rPr lang="pt-BR" dirty="0"/>
              <a:t>Neste sentido, Peck e </a:t>
            </a:r>
            <a:r>
              <a:rPr lang="pt-BR" dirty="0" err="1"/>
              <a:t>Tickell</a:t>
            </a:r>
            <a:r>
              <a:rPr lang="pt-BR" dirty="0"/>
              <a:t> (2002) sustentam a existência de um processo de ‘neoliberalização do espaço’, em que cidades e regiões se relacionam umas com as outras a partir de padrões de competição e que, para vencer esse regime concorrencial de produção do espaço devem atrair o máximo de capitais, abrindo concessões e criando vantagens a esses investimentos, e que teve sua ascensão “associada à construção política de mercados, acoplada da extensão deliberada de lógicas competitivas e de gestão privatizada em esferas até então relativamente públicas” (PECK; TICKELL, 2002, p.395). Isso significa que a garantia dos riscos fica a cargo do poder público enquanto que todas as vantagens são privatizadas.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4357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DECRETOS E LEIS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"</a:t>
            </a:r>
            <a:r>
              <a:rPr lang="pt-BR" dirty="0" smtClean="0"/>
              <a:t>Caneta </a:t>
            </a:r>
            <a:r>
              <a:rPr lang="pt-BR" dirty="0" err="1" smtClean="0"/>
              <a:t>desmanipuladora</a:t>
            </a:r>
            <a:r>
              <a:rPr lang="en-US" dirty="0" smtClean="0"/>
              <a:t>”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decretos</a:t>
            </a:r>
            <a:r>
              <a:rPr lang="en-US" dirty="0" smtClean="0"/>
              <a:t> e leis, </a:t>
            </a:r>
            <a:r>
              <a:rPr lang="en-US" dirty="0" err="1" smtClean="0"/>
              <a:t>pontuando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o </a:t>
            </a:r>
            <a:r>
              <a:rPr lang="en-US" dirty="0" err="1" smtClean="0"/>
              <a:t>movimento</a:t>
            </a:r>
            <a:r>
              <a:rPr lang="en-US" dirty="0" smtClean="0"/>
              <a:t> de capital e a </a:t>
            </a:r>
            <a:r>
              <a:rPr lang="en-US" dirty="0" err="1" smtClean="0"/>
              <a:t>financeirização</a:t>
            </a:r>
            <a:r>
              <a:rPr lang="en-US" dirty="0" smtClean="0"/>
              <a:t> do </a:t>
            </a:r>
            <a:r>
              <a:rPr lang="en-US" dirty="0" err="1" smtClean="0"/>
              <a:t>espaço</a:t>
            </a:r>
            <a:r>
              <a:rPr lang="en-US" dirty="0" smtClean="0"/>
              <a:t> </a:t>
            </a:r>
            <a:r>
              <a:rPr lang="en-US" dirty="0" err="1" smtClean="0"/>
              <a:t>funciona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(base: </a:t>
            </a:r>
            <a:r>
              <a:rPr lang="en-US" dirty="0" err="1" smtClean="0"/>
              <a:t>artigo</a:t>
            </a:r>
            <a:r>
              <a:rPr lang="en-US" dirty="0" smtClean="0"/>
              <a:t> </a:t>
            </a:r>
            <a:r>
              <a:rPr lang="en-US" dirty="0" err="1" smtClean="0"/>
              <a:t>Thiago</a:t>
            </a:r>
            <a:r>
              <a:rPr lang="en-US" dirty="0" smtClean="0"/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7291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749854"/>
              </p:ext>
            </p:extLst>
          </p:nvPr>
        </p:nvGraphicFramePr>
        <p:xfrm>
          <a:off x="1717221" y="2371376"/>
          <a:ext cx="5448300" cy="20406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9900">
                  <a:extLst>
                    <a:ext uri="{9D8B030D-6E8A-4147-A177-3AD203B41FA5}">
                      <a16:colId xmlns="" xmlns:a16="http://schemas.microsoft.com/office/drawing/2014/main" val="2264707541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1415585915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1517693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Quantidade de ações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Participação em porcentagem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27594154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Município de Belo Horizonte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34.821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99,49%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5622996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Empresa de Transporte e Trânsito de BH S/A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0,25%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1261109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Empresa de Informática e Informações de BH S/A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87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0,25%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0118531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Heloisa Carvalho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0,002%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919060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José Afonso Bicalho Beltrão da Silva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0,002%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2164628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José Lauro Nogueira Terror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0,002%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2532219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Marco Aurélio de Vasconcelos Cançado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0,002%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37819603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Josué Costa Valadão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0,002%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16001869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35.000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100%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="" xmlns:a16="http://schemas.microsoft.com/office/drawing/2014/main" val="73851407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65792" y="1903029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TABELA 01: DISTRIBUI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ACION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RIA DESCRITA NA LEI 10.003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Fonte: Lei 10.003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Isso significa que parte dos lucros das empresas 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compartilhado com pessoas f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sicas. Ainda, deve ser destacado que a distribui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acion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ria apenas aparece como documento p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blico na lei de cria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da empresa, sendo que, desde então, não foram encontrados nenhum documento que demonstrasse sua atualiza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</a:t>
            </a:r>
            <a:r>
              <a:rPr kumimoji="0" lang="pt-BR" altLang="pt-BR" sz="1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[1]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Ainda mais depois que foi baixado o decreto de n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mero 14.444 de 9 de junho de 2011, em que, no seu artigo quinto aumenta para o limite de 20% do capital social ser adquirido por pessoas f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sicas e jur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dicas do direito privado. Ou seja, não 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conhecimento do p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blico de Belo Horizonte aqueles respons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veis por aplicar e coordenar grande parte das novas pol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ticas urbanas para a capital mineira, muito menos sabem dos seus v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nculos com empresas ou seus interesses por detr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desta estrutura financeira constru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da.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717221" y="2828925"/>
            <a:ext cx="4022725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111579" y="579936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[1]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Deve ser ressaltado que o grupo de pesquisa da UFMG Indisciplinar e o movimento Auditoria Cidadã da D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vida acompanham esse processo e não encontraram tamb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 qualquer informa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referente a esses dados mais atualizados, em especial depois do decreto 14.444.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25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532187" y="3185954"/>
          <a:ext cx="5127625" cy="1304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7605">
                  <a:extLst>
                    <a:ext uri="{9D8B030D-6E8A-4147-A177-3AD203B41FA5}">
                      <a16:colId xmlns="" xmlns:a16="http://schemas.microsoft.com/office/drawing/2014/main" val="1506213561"/>
                    </a:ext>
                  </a:extLst>
                </a:gridCol>
                <a:gridCol w="1350645">
                  <a:extLst>
                    <a:ext uri="{9D8B030D-6E8A-4147-A177-3AD203B41FA5}">
                      <a16:colId xmlns="" xmlns:a16="http://schemas.microsoft.com/office/drawing/2014/main" val="2869595445"/>
                    </a:ext>
                  </a:extLst>
                </a:gridCol>
                <a:gridCol w="1349375">
                  <a:extLst>
                    <a:ext uri="{9D8B030D-6E8A-4147-A177-3AD203B41FA5}">
                      <a16:colId xmlns="" xmlns:a16="http://schemas.microsoft.com/office/drawing/2014/main" val="23138764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Ativo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Data da Integralização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Valores Integralizados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979865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Créditos do município com a COPASA (DRENURBS)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29/05/2012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R$ 243.374.608,29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88537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Créditos do município com a COPASA (OUTROS)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29/05/2012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R$ 9.249.777,54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943554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Cessão de créditos tributários do município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01/04/2014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R$ 880.320.000,00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288327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Integralização de capital com transferência de terrenos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>
                          <a:effectLst/>
                        </a:rPr>
                        <a:t>03/09/2015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000" dirty="0">
                          <a:effectLst/>
                        </a:rPr>
                        <a:t>R$ 29.306.190,88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67171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671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1793</Words>
  <Application>Microsoft Macintosh PowerPoint</Application>
  <PresentationFormat>Widescreen</PresentationFormat>
  <Paragraphs>119</Paragraphs>
  <Slides>15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Tema do Office</vt:lpstr>
      <vt:lpstr>A FINANCEIRIZAÇÃO DA POLÍTICA URBANA MUNICIPAL EM BELO HORIZONTE. OU A GESTÃO EMPRESARIAL DA CIDADE</vt:lpstr>
      <vt:lpstr>“Eu vim aqui para trazer uma boa notícia para o mercado imobiliário: vamos criar terrenos em Belo Horizonte”. “Eu vim aqui para trazer uma boa notícia para o mercado imobiliário: vamos criar terrenos em Belo Horizonte”. Marcelo Fauhalber</vt:lpstr>
      <vt:lpstr>Gestão Márcio Lacerda</vt:lpstr>
      <vt:lpstr>Planejamento estratégico, empresariamento urbano</vt:lpstr>
      <vt:lpstr>Apresentação do PowerPoint</vt:lpstr>
      <vt:lpstr>Uma necessidade do movimento do capital</vt:lpstr>
      <vt:lpstr>DECRETOS E LEIS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RESISTÊNCIAS</vt:lpstr>
      <vt:lpstr>Prática e método indisciplinar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FINANCEIRIZAÇÃO DA POLÍTICA URBANA MUNICIPAL EM BELO HORIZONTE. OU A GESTÃO EMPRESARIAL DA CIDADE</dc:title>
  <dc:creator>Thiago</dc:creator>
  <cp:lastModifiedBy>Usuário do Microsoft Office</cp:lastModifiedBy>
  <cp:revision>9</cp:revision>
  <dcterms:created xsi:type="dcterms:W3CDTF">2016-09-12T20:20:16Z</dcterms:created>
  <dcterms:modified xsi:type="dcterms:W3CDTF">2016-09-28T19:44:58Z</dcterms:modified>
</cp:coreProperties>
</file>