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Helvetica Neue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HelveticaNeue-regular.fntdata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italic.fntdata"/><Relationship Id="rId47" Type="http://schemas.openxmlformats.org/officeDocument/2006/relationships/font" Target="fonts/HelveticaNeue-bold.fntdata"/><Relationship Id="rId49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a6613da0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a6613da0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a6613da0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a6613da0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a6613da0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a6613da0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6613da0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a6613da0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a83bfc8f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a83bfc8f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7f4fbd4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a7f4fbd4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a6613da00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a6613da00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7f4fbd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a7f4fbd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a7f4fbd4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a7f4fbd4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a7f4fbd4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a7f4fbd4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7d174fc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7d174fc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a7f4fbd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a7f4fbd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7f4fbd4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7f4fbd4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7f4fbd4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a7f4fbd4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a7f4fbd4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a7f4fbd4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a7f4fbd4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a7f4fbd4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a7f4fbd4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a7f4fbd4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857941e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a857941e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a7f4fbd4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a7f4fbd4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a7f4fbd4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a7f4fbd4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a7f4fbd4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a7f4fbd4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a83bfc8f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a83bfc8f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a7f4fbd4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a7f4fbd4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7f4fbd4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a7f4fbd4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a7f4fbd4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a7f4fbd4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83bfc8f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a83bfc8f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a857941e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a857941e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a857941e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a857941e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a857941e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a857941e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a857941e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a857941e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a857941e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a857941e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857941e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a857941e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a7d174fc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a7d174fc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a83bfc8f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a83bfc8f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a6613da0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a6613da0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a6613da0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a6613da0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a7d174f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a7d174f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a6613da00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a6613da0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a83bfc8f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a83bfc8f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36650" y="350575"/>
            <a:ext cx="7974900" cy="15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REDE DE LUTA CONTRA A FINANCEIRIZAÇÃO EM BELO HORIZONTE</a:t>
            </a:r>
            <a:endParaRPr b="1"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#SOMOSTODOSCONTRAPBHATIVOS</a:t>
            </a:r>
            <a:endParaRPr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413600" y="3972575"/>
            <a:ext cx="24210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Natacha Rena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Thiago Canettieri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Sírlei de Sá Moura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Lucca Mezzacappa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01150" y="2479525"/>
            <a:ext cx="79749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EIXO TEMÁTICO URBANISMO NEOLIBERAL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SEMINÁRIO INTERNACIONAL URBANISMO BIOPOLÍTICO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 25 DE JULHO DE 2018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/>
        </p:nvSpPr>
        <p:spPr>
          <a:xfrm>
            <a:off x="590775" y="76100"/>
            <a:ext cx="7974900" cy="15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Tecnopolíticas e formação de rede</a:t>
            </a:r>
            <a:endParaRPr b="1" sz="30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narrativa cartográfica na 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Plataforma Urbanismo Biopolítico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(pub.indisciplinar.com)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" name="Google Shape;1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0275" y="1257700"/>
            <a:ext cx="2052649" cy="391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/>
          <p:nvPr/>
        </p:nvSpPr>
        <p:spPr>
          <a:xfrm>
            <a:off x="668375" y="168225"/>
            <a:ext cx="79749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Tecnopolíticas e formação de rede</a:t>
            </a:r>
            <a:endParaRPr b="1" sz="30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8" name="Google Shape;1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50" y="1097250"/>
            <a:ext cx="2742375" cy="38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0650" y="1097250"/>
            <a:ext cx="2673524" cy="3896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8358" y="1097250"/>
            <a:ext cx="2698126" cy="38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/>
        </p:nvSpPr>
        <p:spPr>
          <a:xfrm>
            <a:off x="624000" y="147650"/>
            <a:ext cx="7974900" cy="15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Tecnopolíticas e formação de rede</a:t>
            </a:r>
            <a:endParaRPr b="1" sz="30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6" name="Google Shape;1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50" y="1173675"/>
            <a:ext cx="2726500" cy="381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5450" y="1173675"/>
            <a:ext cx="2610832" cy="38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8673" y="1173675"/>
            <a:ext cx="2789977" cy="381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/>
        </p:nvSpPr>
        <p:spPr>
          <a:xfrm>
            <a:off x="584550" y="60450"/>
            <a:ext cx="7974900" cy="15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Tecnopolíticas e formação de rede</a:t>
            </a:r>
            <a:endParaRPr b="1" sz="30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4" name="Google Shape;1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73" y="915050"/>
            <a:ext cx="2712401" cy="4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3100" y="915050"/>
            <a:ext cx="3036031" cy="415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1250" y="915050"/>
            <a:ext cx="3074334" cy="415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/>
        </p:nvSpPr>
        <p:spPr>
          <a:xfrm>
            <a:off x="118025" y="141650"/>
            <a:ext cx="88704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</a:rPr>
              <a:t>SUMÁRIO </a:t>
            </a:r>
            <a:endParaRPr b="1" sz="2400">
              <a:solidFill>
                <a:srgbClr val="3D85C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</a:rPr>
              <a:t>APRESENTAÇÃO/ ARTIGO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Introdução/ Contextualização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Tecnopolíticas, tecnologia social e redes de resistência contra financeirização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</a:rPr>
              <a:t>Linha do Tempo: marcos do funcionamento da PBH Ativos S/A + resistência</a:t>
            </a:r>
            <a:r>
              <a:rPr b="1" lang="pt-BR" sz="1800">
                <a:solidFill>
                  <a:srgbClr val="999999"/>
                </a:solidFill>
              </a:rPr>
              <a:t> 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Balanço das conquistas do movimento 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Considerações finais</a:t>
            </a:r>
            <a:endParaRPr b="1" sz="1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/>
        </p:nvSpPr>
        <p:spPr>
          <a:xfrm>
            <a:off x="584550" y="278750"/>
            <a:ext cx="79749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Tecnopolíticas e formação de rede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Linha do tempo das resistências</a:t>
            </a:r>
            <a:endParaRPr b="1" sz="30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7" name="Google Shape;13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374950"/>
            <a:ext cx="8839199" cy="2768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23150"/>
            <a:ext cx="8839202" cy="215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0"/>
            <a:ext cx="91338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9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18025" y="141650"/>
            <a:ext cx="88704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SUMÁRIO </a:t>
            </a:r>
            <a:endParaRPr b="1" sz="24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APRESENTAÇÃO/ ARTIGO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ntrodução/ Contextualização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Tecnopolíticas, tecnologia social e redes de resistência contra financeirização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Linha do Tempo: marcos do funcionamento da PBH Ativos S/A + resistência 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Balanço das conquistas do movimento 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Considerações finais, com os rumos esperados das nossas pesquisas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9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118025" y="141650"/>
            <a:ext cx="88704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</a:rPr>
              <a:t>SUMÁRIO </a:t>
            </a:r>
            <a:endParaRPr b="1" sz="2400">
              <a:solidFill>
                <a:srgbClr val="3D85C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</a:rPr>
              <a:t>APRESENTAÇÃO/ ARTIGO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</a:rPr>
              <a:t>Introdução/ Contextualização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Tecnopolíticas, tecnologia social e redes de resistência contra financeirização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Linha do Tempo: marcos do funcionamento da PBH Ativos S/A + resistência 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Balanço das conquistas do movimento 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Considerações finais, com os rumos esperados das nossas pesquisas</a:t>
            </a:r>
            <a:endParaRPr b="1" sz="1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25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3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5"/>
          <p:cNvSpPr txBox="1"/>
          <p:nvPr/>
        </p:nvSpPr>
        <p:spPr>
          <a:xfrm>
            <a:off x="118025" y="141650"/>
            <a:ext cx="88704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</a:rPr>
              <a:t>Aulão sobre a PBH Ativos</a:t>
            </a:r>
            <a:endParaRPr b="1" sz="2400">
              <a:solidFill>
                <a:srgbClr val="3D85C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</a:rPr>
              <a:t>na Escola de Arquitetura da UFMG</a:t>
            </a:r>
            <a:r>
              <a:rPr b="1" lang="pt-BR" sz="2400">
                <a:solidFill>
                  <a:srgbClr val="3D85C6"/>
                </a:solidFill>
              </a:rPr>
              <a:t> </a:t>
            </a:r>
            <a:endParaRPr b="1" sz="2400">
              <a:solidFill>
                <a:srgbClr val="3D85C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</a:rPr>
              <a:t>indisciplinar + Auditoria Cidadã da Dívida</a:t>
            </a:r>
            <a:endParaRPr sz="1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54427"/>
            <a:ext cx="9144000" cy="609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4559"/>
            <a:ext cx="4572000" cy="30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7225"/>
            <a:ext cx="4572000" cy="30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571750"/>
            <a:ext cx="4267200" cy="284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-477200"/>
            <a:ext cx="4572000" cy="3048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8"/>
          <p:cNvSpPr txBox="1"/>
          <p:nvPr/>
        </p:nvSpPr>
        <p:spPr>
          <a:xfrm>
            <a:off x="118025" y="141650"/>
            <a:ext cx="88704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</a:rPr>
              <a:t>Cartilha</a:t>
            </a:r>
            <a:endParaRPr b="1" sz="2400">
              <a:solidFill>
                <a:srgbClr val="3D85C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</a:rPr>
              <a:t>"Crise e financiamento de políticas públicas"</a:t>
            </a:r>
            <a:r>
              <a:rPr b="1" lang="pt-BR" sz="2400">
                <a:solidFill>
                  <a:srgbClr val="3D85C6"/>
                </a:solidFill>
              </a:rPr>
              <a:t> </a:t>
            </a:r>
            <a:endParaRPr sz="1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038" y="152400"/>
            <a:ext cx="6811924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738" y="152400"/>
            <a:ext cx="6840522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1"/>
          <p:cNvSpPr txBox="1"/>
          <p:nvPr/>
        </p:nvSpPr>
        <p:spPr>
          <a:xfrm>
            <a:off x="118025" y="141650"/>
            <a:ext cx="88704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</a:rPr>
              <a:t>SUMÁRIO </a:t>
            </a:r>
            <a:endParaRPr b="1" sz="2400">
              <a:solidFill>
                <a:srgbClr val="3D85C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</a:rPr>
              <a:t>APRESENTAÇÃO/ ARTIGO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Introdução/ Contextualização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Tecnopolíticas, tecnologia social e redes de resistência contra financeirização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</a:rPr>
              <a:t>Linha do Tempo: marcos do funcionamento da PBH Ativos S/A + resistência </a:t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</a:rPr>
              <a:t>Balanço das conquistas do movimento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</a:rPr>
              <a:t>Considerações finais, com os rumos esperados das nossas pesquisas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101550" y="202925"/>
            <a:ext cx="8940900" cy="43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REDES DE LUTA E O MOVIMENTO</a:t>
            </a:r>
            <a:r>
              <a:rPr b="1" lang="pt-BR" sz="24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pt-BR" sz="36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#SomosTodosContraPBHAtivos</a:t>
            </a:r>
            <a:endParaRPr b="1" sz="36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objetivo do artigo é narrar como parte do nosso processo de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resistência ao urbanismo neoliberal agenciando múltiplos atores de luta - gabinetes do legislativos municipal, movimentos sociais (como Auditoria Cidadã da Dívida) e universidade (grupo de pesquisa Indisciplinar)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e o uso de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tecnopolíticas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(aulões, cartilhas, notas públicas, denúncias, cartografias, grupo de estudos para participação da CPI da PBH Ativos) para avançar no combate ao urbanismo neoliberal. 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 importante apresentar as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estratégias de luta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os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movimentos contra a financeirização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têm assumido, mostrando como diversos atores se organizam em rede para combater a financeirização da vida ou da produção espacial.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 txBox="1"/>
          <p:nvPr/>
        </p:nvSpPr>
        <p:spPr>
          <a:xfrm>
            <a:off x="118025" y="141650"/>
            <a:ext cx="88704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</a:rPr>
              <a:t>OBRIGADA</a:t>
            </a:r>
            <a:endParaRPr b="1" sz="2400">
              <a:solidFill>
                <a:srgbClr val="3D85C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</a:rPr>
              <a:t>OBRIGADO</a:t>
            </a:r>
            <a:endParaRPr b="1" sz="2400">
              <a:solidFill>
                <a:srgbClr val="3D85C6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127450" y="123975"/>
            <a:ext cx="8969400" cy="47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GOLPE NO BRASIL É NEOLIBERAL</a:t>
            </a:r>
            <a:endParaRPr b="1" sz="24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Hoje vemos em todo o mundo ocidental um forte avanço das </a:t>
            </a:r>
            <a:r>
              <a:rPr i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políticas neoliberais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marcado pela disseminação das práticas baseadas no </a:t>
            </a:r>
            <a:r>
              <a:rPr i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mercado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como racionalidade dominante e a </a:t>
            </a:r>
            <a:r>
              <a:rPr i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empresa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como modelo fundamental de governança 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(DARDOT; LAVAL, 2016). 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avanço dessa estratégia de </a:t>
            </a:r>
            <a:r>
              <a:rPr i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acumulação tem significado uma intensificação da espoliação que os países do sul global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estão sujeitos. Historicamente, são </a:t>
            </a:r>
            <a:r>
              <a:rPr i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territórios de exploração e intensificação da mais-valia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numa intensidade avassaladora. Não seria diferente no momento de neoliberalização intensiva no Brasil pós golpe de 2016.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é exatamente isso que aconteceu em Belo Horizonte com a</a:t>
            </a:r>
            <a:r>
              <a:rPr lang="pt-BR" sz="18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pt-BR" sz="24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PBH Ativos S/A</a:t>
            </a:r>
            <a:r>
              <a:rPr lang="pt-BR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/>
        </p:nvSpPr>
        <p:spPr>
          <a:xfrm>
            <a:off x="162300" y="82200"/>
            <a:ext cx="8819400" cy="49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PBH Ativos S/A</a:t>
            </a:r>
            <a:endParaRPr b="1" sz="24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PBH Ativos S/A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é uma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empresa privada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sob a forma de uma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sociedade anônima de capital fechado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foi criada pela Prefeitura de Belo Horizonte por meio da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Lei Municipal de número 10.003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 25 de novembro de 2010, e do 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Decreto de número 14.444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 9 de junho de 2011.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empresa, conforme consta em sua página de internet, tem por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missão auxiliar o município de Belo Horizonte na articulação e operacionalização de políticas públicas voltadas para o desenvolvimento econômico e social do Município, atuando na gestão das obras de infra-estrutura, na modelagem econômica e garantidora de contratos de parcerias público-privadas, por meio de captação de recursos junto aos mercados de capitais, na administração patrimonial e na gestão de ativos e imóveis do município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/>
        </p:nvSpPr>
        <p:spPr>
          <a:xfrm>
            <a:off x="177550" y="123975"/>
            <a:ext cx="8796300" cy="49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EMPRESAS PÚBLICAS PARA REALIZAÇÃO DE 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PPPS E OUCs</a:t>
            </a:r>
            <a:r>
              <a:rPr b="1" lang="pt-BR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PBH Ativos S/A</a:t>
            </a:r>
            <a:r>
              <a:rPr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atua na modelagem de PPPs e também como garantidora de contratos (das PPPs) e neste sentido, estava previsto também a gestão de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CEPACs -  Certificado de Potencial Adicional de Construção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gerados pelas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OUCs - Operações Urbanas Consorciadas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/>
        </p:nvSpPr>
        <p:spPr>
          <a:xfrm>
            <a:off x="64400" y="0"/>
            <a:ext cx="8879700" cy="51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ATAQUE FINANCEIRO VIA SECURITIZAÇÃO</a:t>
            </a:r>
            <a:endParaRPr b="1" sz="24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pt-BR" sz="30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PBH Ativos S/A 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realiza operações de </a:t>
            </a:r>
            <a:r>
              <a:rPr b="1" i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securitização de dívida ativa</a:t>
            </a: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(uma das principais tendências para os próximos anos em todo o Brasil). 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/>
        </p:nvSpPr>
        <p:spPr>
          <a:xfrm>
            <a:off x="118025" y="141650"/>
            <a:ext cx="88704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SUMÁRIO </a:t>
            </a:r>
            <a:endParaRPr b="1" sz="24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APRESENTAÇÃO/ ARTIGO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Introdução/ Contextualização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Tecnopolíticas, tecnologia social e redes de resistência contra financeirização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Linha do Tempo: marcos do funcionamento da PBH Ativos S/A + resistência 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Balanço das conquistas do movimento 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Considerações finais, com os rumos esperados das nossas pesquisas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