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3" r:id="rId3"/>
    <p:sldId id="258" r:id="rId4"/>
    <p:sldId id="260" r:id="rId5"/>
    <p:sldId id="261" r:id="rId6"/>
    <p:sldId id="262" r:id="rId7"/>
    <p:sldId id="263" r:id="rId8"/>
    <p:sldId id="264" r:id="rId9"/>
    <p:sldId id="289" r:id="rId10"/>
    <p:sldId id="265" r:id="rId11"/>
    <p:sldId id="282" r:id="rId12"/>
    <p:sldId id="288" r:id="rId13"/>
    <p:sldId id="266" r:id="rId14"/>
    <p:sldId id="274" r:id="rId15"/>
    <p:sldId id="267" r:id="rId16"/>
    <p:sldId id="268" r:id="rId17"/>
    <p:sldId id="269" r:id="rId18"/>
    <p:sldId id="284" r:id="rId19"/>
    <p:sldId id="270" r:id="rId20"/>
    <p:sldId id="271" r:id="rId21"/>
    <p:sldId id="272" r:id="rId22"/>
    <p:sldId id="273" r:id="rId23"/>
    <p:sldId id="257" r:id="rId24"/>
    <p:sldId id="276" r:id="rId25"/>
    <p:sldId id="277" r:id="rId26"/>
    <p:sldId id="278" r:id="rId27"/>
    <p:sldId id="279" r:id="rId28"/>
    <p:sldId id="280" r:id="rId29"/>
    <p:sldId id="281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1" autoAdjust="0"/>
    <p:restoredTop sz="94660"/>
  </p:normalViewPr>
  <p:slideViewPr>
    <p:cSldViewPr snapToGrid="0">
      <p:cViewPr varScale="1">
        <p:scale>
          <a:sx n="99" d="100"/>
          <a:sy n="99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B347-0D47-4E09-9A28-68E37934558F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3D03-3058-41C2-A054-C6AA14627DE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29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1400" dirty="0">
                <a:solidFill>
                  <a:srgbClr val="FF404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just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Utilização do endividamento como mecanismo de subtração de recursos e não financiamento dos Estados </a:t>
            </a:r>
          </a:p>
          <a:p>
            <a:pPr algn="just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3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Tahoma"/>
                <a:cs typeface="Tahoma"/>
              </a:rPr>
              <a:t>Se reproduz internacionalmente e internamente, em âmbito dos estados e municípios</a:t>
            </a:r>
          </a:p>
          <a:p>
            <a:pPr marL="377825" indent="-342900" algn="just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Tahoma"/>
                <a:cs typeface="Tahoma"/>
              </a:rPr>
              <a:t> Dívidas sem  contrapartida para a população</a:t>
            </a:r>
          </a:p>
          <a:p>
            <a:pPr algn="just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3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Tahoma"/>
                <a:cs typeface="Tahoma"/>
              </a:rPr>
              <a:t>Maior beneficiário:      Setor financeiro e grandes corporações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BDB4-D85D-4D0A-A96A-8FF3C54E347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71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“O capital que rende juros pode ser então definido como qualquer dinheiro ou equivalente a dinheiro emprestado pelos proprietários de capital em troca da taxa de juros” (HARVEY, 2013, p.342)</a:t>
            </a:r>
          </a:p>
          <a:p>
            <a:endParaRPr lang="pt-BR" dirty="0"/>
          </a:p>
          <a:p>
            <a:r>
              <a:rPr lang="pt-BR" dirty="0"/>
              <a:t>“O</a:t>
            </a:r>
            <a:r>
              <a:rPr lang="pt-BR" baseline="0" dirty="0"/>
              <a:t> que o capitalista monetário espera é o retorno do capital monetário original mais o juro no fim de um período especificado” (HARVEY, 2013, p.343)</a:t>
            </a:r>
            <a:endParaRPr lang="pt-BR" dirty="0"/>
          </a:p>
          <a:p>
            <a:endParaRPr lang="pt-BR" dirty="0"/>
          </a:p>
          <a:p>
            <a:r>
              <a:rPr lang="pt-BR" dirty="0"/>
              <a:t>O</a:t>
            </a:r>
            <a:r>
              <a:rPr lang="pt-BR" baseline="0" dirty="0"/>
              <a:t> juro é uma relação entre dois capitalistas, não entre o capitalista e o trabalhador (MARX, O Capital, Livro III, p.382)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BDB4-D85D-4D0A-A96A-8FF3C54E347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5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Artifício de usar mercado financeiro para dilapidar os recursos públicos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BDB4-D85D-4D0A-A96A-8FF3C54E347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14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BDB4-D85D-4D0A-A96A-8FF3C54E347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94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 </a:t>
            </a:r>
            <a:r>
              <a:rPr lang="pt-BR" dirty="0" err="1"/>
              <a:t>PPPs</a:t>
            </a:r>
            <a:r>
              <a:rPr lang="pt-BR" dirty="0"/>
              <a:t> da educação com Odebrecht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BDB4-D85D-4D0A-A96A-8FF3C54E347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08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 R$500.000</a:t>
            </a:r>
            <a:r>
              <a:rPr lang="pt-BR" baseline="0" dirty="0"/>
              <a:t> em 2010 para R$2.000.000.000 em 2015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BDB4-D85D-4D0A-A96A-8FF3C54E347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68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 R$500.000</a:t>
            </a:r>
            <a:r>
              <a:rPr lang="pt-BR" baseline="0" dirty="0"/>
              <a:t> em 2010 para R$2.000.000.000 em 2015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BDB4-D85D-4D0A-A96A-8FF3C54E347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46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Emissão de debentures com garantia real e debentures subordinadas</a:t>
            </a:r>
          </a:p>
          <a:p>
            <a:r>
              <a:rPr lang="pt-BR" dirty="0"/>
              <a:t>Garantia real em crédito tributário e não tributário – para seletos investidores já que não foi para mercado aberto de ações</a:t>
            </a:r>
          </a:p>
          <a:p>
            <a:r>
              <a:rPr lang="pt-BR" dirty="0"/>
              <a:t>Subordinadas em posse do município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BDB4-D85D-4D0A-A96A-8FF3C54E347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11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Emissão de debentures com garantia real e debentures subordinadas</a:t>
            </a:r>
          </a:p>
          <a:p>
            <a:r>
              <a:rPr lang="pt-BR" dirty="0"/>
              <a:t>Garantia real em crédito tributário e não tributário – para seletos investidores já que não foi para mercado aberto de ações</a:t>
            </a:r>
          </a:p>
          <a:p>
            <a:r>
              <a:rPr lang="pt-BR" dirty="0"/>
              <a:t>Subordinadas em posse do município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BDB4-D85D-4D0A-A96A-8FF3C54E347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65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Emissão de debentures com garantia real e debentures subordinadas</a:t>
            </a:r>
          </a:p>
          <a:p>
            <a:r>
              <a:rPr lang="pt-BR" dirty="0"/>
              <a:t>Garantia real em crédito tributário e não tributário – para seletos investidores já que não foi para mercado aberto de ações</a:t>
            </a:r>
          </a:p>
          <a:p>
            <a:r>
              <a:rPr lang="pt-BR" dirty="0"/>
              <a:t>Subordinadas em posse do município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BDB4-D85D-4D0A-A96A-8FF3C54E347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80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Emissão de debentures com garantia real e debentures subordinadas pelo banco pactual (presidente preso na lava jato)</a:t>
            </a:r>
          </a:p>
          <a:p>
            <a:r>
              <a:rPr lang="pt-BR" dirty="0"/>
              <a:t>Garantia real em crédito tributário e não tributário – para seletos investidores já que não foi para mercado aberto de ações</a:t>
            </a:r>
          </a:p>
          <a:p>
            <a:r>
              <a:rPr lang="pt-BR" dirty="0"/>
              <a:t>Subordinadas em posse do município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BDB4-D85D-4D0A-A96A-8FF3C54E347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2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68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91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88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05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6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74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58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89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76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2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8A4E-F1AB-447C-B25B-7ED5BF35355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3D69-0CA3-4F7B-B535-633338D1D80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62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6.pbh.gov.br/dom/iniciaEdicao.do?method=DetalheArtigo&amp;pk=1047868" TargetMode="External"/><Relationship Id="rId4" Type="http://schemas.openxmlformats.org/officeDocument/2006/relationships/hyperlink" Target="http://cmbhsilinternet.cmbh.mg.gov.br:8080/silinternet/consultaNormas/detalheNorma.do?id=2c907f762c836d29012c884238b9010a&amp;metodo=detalhar" TargetMode="External"/><Relationship Id="rId5" Type="http://schemas.openxmlformats.org/officeDocument/2006/relationships/hyperlink" Target="http://portal6.pbh.gov.br/dom/iniciaEdicao.do?method=DetalheArtigo&amp;pk=1110904" TargetMode="External"/><Relationship Id="rId6" Type="http://schemas.openxmlformats.org/officeDocument/2006/relationships/hyperlink" Target="http://www.pbhativos.com.b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5400" dirty="0">
                <a:latin typeface="indisciplinar" panose="020B0704020202030204" pitchFamily="34" charset="0"/>
              </a:rPr>
              <a:t>A EMPRESIFICAÇÃO DA POLÍTICA PÚBLICA EM BELO HORIZONTE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16" y="1693409"/>
            <a:ext cx="6275368" cy="18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tomada de decisão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“Art. 5º-A- A PBH Ativos S.A. poderá admitir como sócios:</a:t>
            </a:r>
          </a:p>
          <a:p>
            <a:pPr marL="0" indent="0">
              <a:buNone/>
            </a:pPr>
            <a:r>
              <a:rPr lang="pt-BR" dirty="0"/>
              <a:t>I - pessoas jurídicas de direito público interno;</a:t>
            </a:r>
          </a:p>
          <a:p>
            <a:pPr marL="0" indent="0">
              <a:buNone/>
            </a:pPr>
            <a:r>
              <a:rPr lang="pt-BR" dirty="0"/>
              <a:t>II - pessoas físicas e jurídicas de direito privado até o </a:t>
            </a:r>
            <a:r>
              <a:rPr lang="pt-BR" b="1" u="sng" dirty="0"/>
              <a:t>limite de 20% (vinte por cento) do capital social.</a:t>
            </a:r>
          </a:p>
          <a:p>
            <a:pPr marL="0" indent="0">
              <a:buNone/>
            </a:pPr>
            <a:endParaRPr lang="pt-BR" b="1" u="sng" dirty="0"/>
          </a:p>
          <a:p>
            <a:pPr marL="0" indent="0">
              <a:buNone/>
            </a:pPr>
            <a:r>
              <a:rPr lang="pt-BR" dirty="0"/>
              <a:t>Art. 5º- A acrescentado pelo Decreto n° 15.710, de 7/10/2014 (Art. 2°)”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293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877" t="2418" r="1805" b="70800"/>
          <a:stretch/>
        </p:blipFill>
        <p:spPr>
          <a:xfrm>
            <a:off x="225286" y="183424"/>
            <a:ext cx="5167507" cy="2294733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19" t="29012"/>
          <a:stretch/>
        </p:blipFill>
        <p:spPr>
          <a:xfrm>
            <a:off x="5857460" y="183423"/>
            <a:ext cx="5518529" cy="64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0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Resultado de imagem para crise hidrica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104775"/>
            <a:ext cx="11873948" cy="662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9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e o orçamento público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dirty="0"/>
              <a:t>Até agora, a prefeitura já transferiu recursos da ordem de </a:t>
            </a:r>
            <a:r>
              <a:rPr lang="pt-BR" b="1" dirty="0"/>
              <a:t>1 bilhão e 180 milhões de reais</a:t>
            </a:r>
            <a:r>
              <a:rPr lang="pt-BR" dirty="0"/>
              <a:t>, que incluem:</a:t>
            </a:r>
          </a:p>
          <a:p>
            <a:pPr fontAlgn="base"/>
            <a:r>
              <a:rPr lang="pt-BR" b="1" dirty="0"/>
              <a:t>(i) </a:t>
            </a:r>
            <a:r>
              <a:rPr lang="pt-BR" dirty="0"/>
              <a:t>aportes em dinheiro;</a:t>
            </a:r>
          </a:p>
          <a:p>
            <a:pPr fontAlgn="base"/>
            <a:r>
              <a:rPr lang="pt-BR" b="1" dirty="0"/>
              <a:t>(</a:t>
            </a:r>
            <a:r>
              <a:rPr lang="pt-BR" b="1" dirty="0" err="1"/>
              <a:t>ii</a:t>
            </a:r>
            <a:r>
              <a:rPr lang="pt-BR" b="1" dirty="0"/>
              <a:t>) </a:t>
            </a:r>
            <a:r>
              <a:rPr lang="pt-BR" dirty="0"/>
              <a:t>créditos tributários e não tributários do Município;</a:t>
            </a:r>
          </a:p>
          <a:p>
            <a:pPr fontAlgn="base"/>
            <a:r>
              <a:rPr lang="pt-BR" b="1" dirty="0"/>
              <a:t>(</a:t>
            </a:r>
            <a:r>
              <a:rPr lang="pt-BR" b="1" dirty="0" err="1"/>
              <a:t>iii</a:t>
            </a:r>
            <a:r>
              <a:rPr lang="pt-BR" b="1" dirty="0"/>
              <a:t>) </a:t>
            </a:r>
            <a:r>
              <a:rPr lang="pt-BR" dirty="0"/>
              <a:t>créditos a receber da COPASA e; </a:t>
            </a:r>
          </a:p>
          <a:p>
            <a:pPr fontAlgn="base"/>
            <a:r>
              <a:rPr lang="pt-BR" b="1" dirty="0"/>
              <a:t>(</a:t>
            </a:r>
            <a:r>
              <a:rPr lang="pt-BR" b="1" dirty="0" err="1"/>
              <a:t>iv</a:t>
            </a:r>
            <a:r>
              <a:rPr lang="pt-BR" b="1" dirty="0"/>
              <a:t>) </a:t>
            </a:r>
            <a:r>
              <a:rPr lang="pt-BR" dirty="0"/>
              <a:t>53 imóveis.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32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" y="1690688"/>
            <a:ext cx="11481133" cy="36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e o orçamento público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25625"/>
            <a:ext cx="9601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4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ucbh.indisciplinar.com/wp-content/uploads/2016/04/mapa3-porcentagem-do-valor-de-mercado-mancha-ouc-ac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62500" cy="67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1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198" t="11459" r="950" b="12435"/>
          <a:stretch/>
        </p:blipFill>
        <p:spPr>
          <a:xfrm>
            <a:off x="1066800" y="365125"/>
            <a:ext cx="9735413" cy="44386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00" y="5399925"/>
            <a:ext cx="8876400" cy="12397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800" y="4938712"/>
            <a:ext cx="8876400" cy="5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0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6" y="2075346"/>
            <a:ext cx="10680188" cy="21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9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7114" y="534572"/>
            <a:ext cx="246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Integralização de Capital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2010: R$ 100.000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2015: R$ 2.000.000.000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48776" y="811571"/>
            <a:ext cx="236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Emissão de debentures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(título de créditos)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07776" y="2025748"/>
            <a:ext cx="26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Adiantamento de dinheiro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34324" y="303739"/>
            <a:ext cx="144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subordinadas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69576" y="136267"/>
            <a:ext cx="222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disciplinar" panose="020B0704020202030204" pitchFamily="34" charset="0"/>
              </a:rPr>
              <a:t>do público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1457902"/>
            <a:ext cx="2608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Transferência de terrenos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Créditos do município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>
                <a:solidFill>
                  <a:sysClr val="windowText" lastClr="000000"/>
                </a:solidFill>
              </a:rPr>
              <a:t>Aportes em dinheiro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6" name="Conector de Seta Reta 15"/>
          <p:cNvCxnSpPr>
            <a:endCxn id="5" idx="1"/>
          </p:cNvCxnSpPr>
          <p:nvPr/>
        </p:nvCxnSpPr>
        <p:spPr>
          <a:xfrm>
            <a:off x="3115739" y="1134736"/>
            <a:ext cx="203303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em Curva 17"/>
          <p:cNvCxnSpPr>
            <a:stCxn id="5" idx="2"/>
            <a:endCxn id="6" idx="3"/>
          </p:cNvCxnSpPr>
          <p:nvPr/>
        </p:nvCxnSpPr>
        <p:spPr>
          <a:xfrm rot="5400000">
            <a:off x="5468875" y="1348298"/>
            <a:ext cx="752512" cy="971720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6" idx="1"/>
          </p:cNvCxnSpPr>
          <p:nvPr/>
        </p:nvCxnSpPr>
        <p:spPr>
          <a:xfrm flipV="1">
            <a:off x="2707776" y="1457902"/>
            <a:ext cx="0" cy="752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5" idx="3"/>
          </p:cNvCxnSpPr>
          <p:nvPr/>
        </p:nvCxnSpPr>
        <p:spPr>
          <a:xfrm flipV="1">
            <a:off x="7513206" y="534572"/>
            <a:ext cx="721118" cy="60016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0456376" y="303739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 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município</a:t>
            </a:r>
          </a:p>
        </p:txBody>
      </p:sp>
      <p:cxnSp>
        <p:nvCxnSpPr>
          <p:cNvPr id="27" name="Conector em Curva 26"/>
          <p:cNvCxnSpPr>
            <a:stCxn id="8" idx="3"/>
            <a:endCxn id="25" idx="0"/>
          </p:cNvCxnSpPr>
          <p:nvPr/>
        </p:nvCxnSpPr>
        <p:spPr>
          <a:xfrm flipV="1">
            <a:off x="9680617" y="303739"/>
            <a:ext cx="1332162" cy="184666"/>
          </a:xfrm>
          <a:prstGeom prst="curvedConnector4">
            <a:avLst>
              <a:gd name="adj1" fmla="val 29117"/>
              <a:gd name="adj2" fmla="val 22379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0" y="5078068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para que?</a:t>
            </a:r>
          </a:p>
        </p:txBody>
      </p:sp>
    </p:spTree>
    <p:extLst>
      <p:ext uri="{BB962C8B-B14F-4D97-AF65-F5344CB8AC3E}">
        <p14:creationId xmlns:p14="http://schemas.microsoft.com/office/powerpoint/2010/main" val="44567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64" t="35076" r="33974"/>
          <a:stretch/>
        </p:blipFill>
        <p:spPr>
          <a:xfrm>
            <a:off x="512696" y="199371"/>
            <a:ext cx="7235687" cy="21087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383" y="2064902"/>
            <a:ext cx="4346708" cy="12017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43" y="2665771"/>
            <a:ext cx="5796664" cy="35683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523" y="3640853"/>
            <a:ext cx="3907707" cy="27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7114" y="534572"/>
            <a:ext cx="246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Integralização de Capital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2010: R$ 100.000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2015: R$ 2.000.000.000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48776" y="811571"/>
            <a:ext cx="236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Emissão de debentures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(título de créditos)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07776" y="2025748"/>
            <a:ext cx="26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Adiantamento de dinheiro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34324" y="303739"/>
            <a:ext cx="144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subordinadas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69576" y="136267"/>
            <a:ext cx="222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disciplinar" panose="020B0704020202030204" pitchFamily="34" charset="0"/>
              </a:rPr>
              <a:t>do público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1457902"/>
            <a:ext cx="2608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Transferência de terrenos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Créditos do município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>
                <a:solidFill>
                  <a:sysClr val="windowText" lastClr="000000"/>
                </a:solidFill>
              </a:rPr>
              <a:t>Aportes em dinheiro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6" name="Conector de Seta Reta 15"/>
          <p:cNvCxnSpPr>
            <a:endCxn id="5" idx="1"/>
          </p:cNvCxnSpPr>
          <p:nvPr/>
        </p:nvCxnSpPr>
        <p:spPr>
          <a:xfrm>
            <a:off x="3115739" y="1134736"/>
            <a:ext cx="203303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em Curva 17"/>
          <p:cNvCxnSpPr>
            <a:stCxn id="5" idx="2"/>
            <a:endCxn id="6" idx="3"/>
          </p:cNvCxnSpPr>
          <p:nvPr/>
        </p:nvCxnSpPr>
        <p:spPr>
          <a:xfrm rot="5400000">
            <a:off x="5468875" y="1348298"/>
            <a:ext cx="752512" cy="971720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6" idx="1"/>
          </p:cNvCxnSpPr>
          <p:nvPr/>
        </p:nvCxnSpPr>
        <p:spPr>
          <a:xfrm flipV="1">
            <a:off x="2707776" y="1457902"/>
            <a:ext cx="0" cy="752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5" idx="3"/>
          </p:cNvCxnSpPr>
          <p:nvPr/>
        </p:nvCxnSpPr>
        <p:spPr>
          <a:xfrm flipV="1">
            <a:off x="7513206" y="534572"/>
            <a:ext cx="721118" cy="60016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0456376" y="303739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 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município</a:t>
            </a:r>
          </a:p>
        </p:txBody>
      </p:sp>
      <p:cxnSp>
        <p:nvCxnSpPr>
          <p:cNvPr id="27" name="Conector em Curva 26"/>
          <p:cNvCxnSpPr>
            <a:stCxn id="8" idx="3"/>
            <a:endCxn id="25" idx="0"/>
          </p:cNvCxnSpPr>
          <p:nvPr/>
        </p:nvCxnSpPr>
        <p:spPr>
          <a:xfrm flipV="1">
            <a:off x="9680617" y="303739"/>
            <a:ext cx="1332162" cy="184666"/>
          </a:xfrm>
          <a:prstGeom prst="curvedConnector4">
            <a:avLst>
              <a:gd name="adj1" fmla="val 29117"/>
              <a:gd name="adj2" fmla="val 22379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0" y="5078068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para que?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288965" y="811570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DEBENTURES PODRES</a:t>
            </a:r>
          </a:p>
        </p:txBody>
      </p:sp>
    </p:spTree>
    <p:extLst>
      <p:ext uri="{BB962C8B-B14F-4D97-AF65-F5344CB8AC3E}">
        <p14:creationId xmlns:p14="http://schemas.microsoft.com/office/powerpoint/2010/main" val="374395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7114" y="534572"/>
            <a:ext cx="246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Integralização de Capital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2010: R$ 100.000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2015: R$ 2.000.000.000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48776" y="811571"/>
            <a:ext cx="236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Emissão de debentures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(título de créditos)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07776" y="2025748"/>
            <a:ext cx="26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Adiantamento de dinheiro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59330" y="1782241"/>
            <a:ext cx="139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Garantia real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34324" y="303739"/>
            <a:ext cx="144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subordinadas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723561" y="3664182"/>
            <a:ext cx="232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Geração de derivativos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69576" y="136267"/>
            <a:ext cx="222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disciplinar" panose="020B0704020202030204" pitchFamily="34" charset="0"/>
              </a:rPr>
              <a:t>do público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228795" y="1876904"/>
            <a:ext cx="1315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Anônimos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Investidores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privados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961794" y="2157799"/>
            <a:ext cx="1941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Lastreada por crédito tributário e não tributário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1457902"/>
            <a:ext cx="2608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Transferência de terrenos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Créditos do município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>
                <a:solidFill>
                  <a:sysClr val="windowText" lastClr="000000"/>
                </a:solidFill>
              </a:rPr>
              <a:t>Aportes em dinheiro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6" name="Conector de Seta Reta 15"/>
          <p:cNvCxnSpPr>
            <a:endCxn id="5" idx="1"/>
          </p:cNvCxnSpPr>
          <p:nvPr/>
        </p:nvCxnSpPr>
        <p:spPr>
          <a:xfrm>
            <a:off x="3115739" y="1134736"/>
            <a:ext cx="203303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em Curva 17"/>
          <p:cNvCxnSpPr>
            <a:stCxn id="5" idx="2"/>
            <a:endCxn id="6" idx="3"/>
          </p:cNvCxnSpPr>
          <p:nvPr/>
        </p:nvCxnSpPr>
        <p:spPr>
          <a:xfrm rot="5400000">
            <a:off x="5468875" y="1348298"/>
            <a:ext cx="752512" cy="971720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6" idx="1"/>
          </p:cNvCxnSpPr>
          <p:nvPr/>
        </p:nvCxnSpPr>
        <p:spPr>
          <a:xfrm flipV="1">
            <a:off x="2707776" y="1457902"/>
            <a:ext cx="0" cy="752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5" idx="3"/>
          </p:cNvCxnSpPr>
          <p:nvPr/>
        </p:nvCxnSpPr>
        <p:spPr>
          <a:xfrm flipV="1">
            <a:off x="7513206" y="534572"/>
            <a:ext cx="721118" cy="60016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5" idx="3"/>
          </p:cNvCxnSpPr>
          <p:nvPr/>
        </p:nvCxnSpPr>
        <p:spPr>
          <a:xfrm>
            <a:off x="7513206" y="1134737"/>
            <a:ext cx="746124" cy="78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0456376" y="303739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 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município</a:t>
            </a:r>
          </a:p>
        </p:txBody>
      </p:sp>
      <p:cxnSp>
        <p:nvCxnSpPr>
          <p:cNvPr id="27" name="Conector em Curva 26"/>
          <p:cNvCxnSpPr>
            <a:stCxn id="8" idx="3"/>
            <a:endCxn id="25" idx="0"/>
          </p:cNvCxnSpPr>
          <p:nvPr/>
        </p:nvCxnSpPr>
        <p:spPr>
          <a:xfrm flipV="1">
            <a:off x="9680617" y="303739"/>
            <a:ext cx="1332162" cy="184666"/>
          </a:xfrm>
          <a:prstGeom prst="curvedConnector4">
            <a:avLst>
              <a:gd name="adj1" fmla="val 29117"/>
              <a:gd name="adj2" fmla="val 22379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em Curva 29"/>
          <p:cNvCxnSpPr>
            <a:stCxn id="7" idx="3"/>
            <a:endCxn id="12" idx="0"/>
          </p:cNvCxnSpPr>
          <p:nvPr/>
        </p:nvCxnSpPr>
        <p:spPr>
          <a:xfrm flipV="1">
            <a:off x="9655610" y="1876904"/>
            <a:ext cx="1231154" cy="90003"/>
          </a:xfrm>
          <a:prstGeom prst="curvedConnector4">
            <a:avLst>
              <a:gd name="adj1" fmla="val 23278"/>
              <a:gd name="adj2" fmla="val 4591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2" idx="2"/>
            <a:endCxn id="9" idx="0"/>
          </p:cNvCxnSpPr>
          <p:nvPr/>
        </p:nvCxnSpPr>
        <p:spPr>
          <a:xfrm>
            <a:off x="10886764" y="2800234"/>
            <a:ext cx="0" cy="863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0" y="5078068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para que?</a:t>
            </a:r>
          </a:p>
        </p:txBody>
      </p:sp>
      <p:sp>
        <p:nvSpPr>
          <p:cNvPr id="2" name="Retângulo 1"/>
          <p:cNvSpPr/>
          <p:nvPr/>
        </p:nvSpPr>
        <p:spPr>
          <a:xfrm>
            <a:off x="9151140" y="3001375"/>
            <a:ext cx="1735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400" b="1" kern="0" dirty="0">
                <a:solidFill>
                  <a:sysClr val="windowText" lastClr="000000"/>
                </a:solidFill>
                <a:latin typeface="indisciplinar" panose="020B0704020202030204" pitchFamily="34" charset="0"/>
              </a:rPr>
              <a:t>ao</a:t>
            </a:r>
            <a:r>
              <a:rPr lang="pt-BR" b="1" kern="0" dirty="0">
                <a:solidFill>
                  <a:sysClr val="windowText" lastClr="000000"/>
                </a:solidFill>
                <a:latin typeface="indisciplinar" panose="020B0704020202030204" pitchFamily="34" charset="0"/>
              </a:rPr>
              <a:t> </a:t>
            </a:r>
            <a:r>
              <a:rPr lang="pt-BR" sz="2400" b="1" kern="0" dirty="0">
                <a:solidFill>
                  <a:sysClr val="windowText" lastClr="000000"/>
                </a:solidFill>
                <a:latin typeface="indisciplinar" panose="020B0704020202030204" pitchFamily="34" charset="0"/>
              </a:rPr>
              <a:t>privado</a:t>
            </a:r>
            <a:endParaRPr lang="pt-BR" b="1" kern="0" dirty="0">
              <a:solidFill>
                <a:sysClr val="windowText" lastClr="000000"/>
              </a:solidFill>
              <a:latin typeface="indisciplinar" panose="020B07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27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7114" y="534572"/>
            <a:ext cx="246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Integralização de Capital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2010: R$ 100.000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2015: R$ 2.000.000.000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48776" y="811571"/>
            <a:ext cx="236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Emissão de debentures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(título de créditos)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07776" y="2025748"/>
            <a:ext cx="26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Adiantamento de dinheiro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59330" y="1782241"/>
            <a:ext cx="139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Garantia real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34324" y="303739"/>
            <a:ext cx="144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subordinadas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723561" y="3664182"/>
            <a:ext cx="232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Geração de derivativos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69576" y="136267"/>
            <a:ext cx="222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disciplinar" panose="020B0704020202030204" pitchFamily="34" charset="0"/>
              </a:rPr>
              <a:t>do público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228795" y="1876904"/>
            <a:ext cx="1315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Anônimos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Investidores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privados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961794" y="2157799"/>
            <a:ext cx="1941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Lastreada por crédito tributário e não tributário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23280" y="1457902"/>
            <a:ext cx="2608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Transferência de terrenos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Créditos do município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>
                <a:solidFill>
                  <a:sysClr val="windowText" lastClr="000000"/>
                </a:solidFill>
              </a:rPr>
              <a:t>Aportes em dinheiro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6" name="Conector de Seta Reta 15"/>
          <p:cNvCxnSpPr>
            <a:endCxn id="5" idx="1"/>
          </p:cNvCxnSpPr>
          <p:nvPr/>
        </p:nvCxnSpPr>
        <p:spPr>
          <a:xfrm>
            <a:off x="3115739" y="1134736"/>
            <a:ext cx="203303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em Curva 17"/>
          <p:cNvCxnSpPr>
            <a:stCxn id="5" idx="2"/>
            <a:endCxn id="6" idx="3"/>
          </p:cNvCxnSpPr>
          <p:nvPr/>
        </p:nvCxnSpPr>
        <p:spPr>
          <a:xfrm rot="5400000">
            <a:off x="5468875" y="1348298"/>
            <a:ext cx="752512" cy="971720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6" idx="1"/>
          </p:cNvCxnSpPr>
          <p:nvPr/>
        </p:nvCxnSpPr>
        <p:spPr>
          <a:xfrm flipV="1">
            <a:off x="2707776" y="1457902"/>
            <a:ext cx="0" cy="752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5" idx="3"/>
          </p:cNvCxnSpPr>
          <p:nvPr/>
        </p:nvCxnSpPr>
        <p:spPr>
          <a:xfrm flipV="1">
            <a:off x="7513206" y="534572"/>
            <a:ext cx="721118" cy="60016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5" idx="3"/>
          </p:cNvCxnSpPr>
          <p:nvPr/>
        </p:nvCxnSpPr>
        <p:spPr>
          <a:xfrm>
            <a:off x="7513206" y="1134737"/>
            <a:ext cx="746124" cy="78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0456376" y="303739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 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município</a:t>
            </a:r>
          </a:p>
        </p:txBody>
      </p:sp>
      <p:cxnSp>
        <p:nvCxnSpPr>
          <p:cNvPr id="27" name="Conector em Curva 26"/>
          <p:cNvCxnSpPr>
            <a:stCxn id="8" idx="3"/>
            <a:endCxn id="25" idx="0"/>
          </p:cNvCxnSpPr>
          <p:nvPr/>
        </p:nvCxnSpPr>
        <p:spPr>
          <a:xfrm flipV="1">
            <a:off x="9680617" y="303739"/>
            <a:ext cx="1332162" cy="184666"/>
          </a:xfrm>
          <a:prstGeom prst="curvedConnector4">
            <a:avLst>
              <a:gd name="adj1" fmla="val 29117"/>
              <a:gd name="adj2" fmla="val 22379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em Curva 29"/>
          <p:cNvCxnSpPr>
            <a:stCxn id="7" idx="3"/>
            <a:endCxn id="12" idx="0"/>
          </p:cNvCxnSpPr>
          <p:nvPr/>
        </p:nvCxnSpPr>
        <p:spPr>
          <a:xfrm flipV="1">
            <a:off x="9655610" y="1876904"/>
            <a:ext cx="1231154" cy="90003"/>
          </a:xfrm>
          <a:prstGeom prst="curvedConnector4">
            <a:avLst>
              <a:gd name="adj1" fmla="val 23278"/>
              <a:gd name="adj2" fmla="val 4591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2" idx="2"/>
            <a:endCxn id="9" idx="0"/>
          </p:cNvCxnSpPr>
          <p:nvPr/>
        </p:nvCxnSpPr>
        <p:spPr>
          <a:xfrm>
            <a:off x="10886764" y="2800234"/>
            <a:ext cx="0" cy="863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0" y="5078068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para que?</a:t>
            </a:r>
          </a:p>
        </p:txBody>
      </p:sp>
      <p:sp>
        <p:nvSpPr>
          <p:cNvPr id="2" name="Retângulo 1"/>
          <p:cNvSpPr/>
          <p:nvPr/>
        </p:nvSpPr>
        <p:spPr>
          <a:xfrm>
            <a:off x="9151140" y="3001375"/>
            <a:ext cx="1735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400" b="1" kern="0" dirty="0">
                <a:solidFill>
                  <a:sysClr val="windowText" lastClr="000000"/>
                </a:solidFill>
                <a:latin typeface="indisciplinar" panose="020B0704020202030204" pitchFamily="34" charset="0"/>
              </a:rPr>
              <a:t>ao</a:t>
            </a:r>
            <a:r>
              <a:rPr lang="pt-BR" b="1" kern="0" dirty="0">
                <a:solidFill>
                  <a:sysClr val="windowText" lastClr="000000"/>
                </a:solidFill>
                <a:latin typeface="indisciplinar" panose="020B0704020202030204" pitchFamily="34" charset="0"/>
              </a:rPr>
              <a:t> </a:t>
            </a:r>
            <a:r>
              <a:rPr lang="pt-BR" sz="2400" b="1" kern="0" dirty="0">
                <a:solidFill>
                  <a:sysClr val="windowText" lastClr="000000"/>
                </a:solidFill>
                <a:latin typeface="indisciplinar" panose="020B0704020202030204" pitchFamily="34" charset="0"/>
              </a:rPr>
              <a:t>privado</a:t>
            </a:r>
            <a:endParaRPr lang="pt-BR" b="1" kern="0" dirty="0">
              <a:solidFill>
                <a:sysClr val="windowText" lastClr="000000"/>
              </a:solidFill>
              <a:latin typeface="indisciplinar" panose="020B0704020202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59271" y="2905661"/>
            <a:ext cx="3668444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400" dirty="0">
                <a:solidFill>
                  <a:srgbClr val="000000"/>
                </a:solidFill>
              </a:rPr>
              <a:t>O Município é obrigado a compor o fluxo de pagamento quando há inadimplência ou redução no valor devido pelo contribuinte ou seja assume todo o risco</a:t>
            </a:r>
          </a:p>
        </p:txBody>
      </p:sp>
    </p:spTree>
    <p:extLst>
      <p:ext uri="{BB962C8B-B14F-4D97-AF65-F5344CB8AC3E}">
        <p14:creationId xmlns:p14="http://schemas.microsoft.com/office/powerpoint/2010/main" val="3964790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4" y="1825625"/>
            <a:ext cx="12171696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57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78068"/>
            <a:ext cx="12192000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para que?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3855" t="20536" r="17162" b="12723"/>
          <a:stretch/>
        </p:blipFill>
        <p:spPr>
          <a:xfrm>
            <a:off x="2258785" y="114183"/>
            <a:ext cx="7674429" cy="48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8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78068"/>
            <a:ext cx="12192000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para que?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99745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dirty="0"/>
              <a:t>Até dezembro de 2015 a PBH Ativos tinha pago 37,03% do empréstimo das debêntures feito com o município.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54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78068"/>
            <a:ext cx="12192000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para que?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99745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dirty="0"/>
              <a:t>Até dezembro de 2015 a PBH Ativos tinha pago 37,03% do empréstimo das debêntures feito com o município.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E pago quase 55,87% da dívida feita com a segunda emissão de debêntures.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Agora com a mudança da empresa? Como ficam as dívidas?</a:t>
            </a:r>
          </a:p>
          <a:p>
            <a:pPr marL="0" indent="0" fontAlgn="base">
              <a:buNone/>
            </a:pPr>
            <a:r>
              <a:rPr lang="pt-BR" dirty="0"/>
              <a:t>Ver informações de 2016.</a:t>
            </a:r>
          </a:p>
          <a:p>
            <a:pPr marL="0" indent="0" fontAlgn="base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808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78068"/>
            <a:ext cx="12192000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para que?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000" y="0"/>
            <a:ext cx="5312000" cy="50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1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principais problemas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pt-BR" dirty="0"/>
              <a:t>Problemas:</a:t>
            </a:r>
          </a:p>
          <a:p>
            <a:pPr marL="514350" indent="-514350" fontAlgn="base">
              <a:buAutoNum type="arabicParenR"/>
            </a:pPr>
            <a:r>
              <a:rPr lang="pt-BR" dirty="0"/>
              <a:t>Política pública para remunerar acionistas, debenturistas e derivativos</a:t>
            </a:r>
          </a:p>
          <a:p>
            <a:pPr marL="514350" indent="-514350" fontAlgn="base">
              <a:buAutoNum type="arabicParenR"/>
            </a:pPr>
            <a:r>
              <a:rPr lang="pt-BR" dirty="0"/>
              <a:t>Canal “legalizado” de corrupção</a:t>
            </a:r>
          </a:p>
          <a:p>
            <a:pPr marL="514350" indent="-514350" fontAlgn="base">
              <a:buAutoNum type="arabicParenR"/>
            </a:pPr>
            <a:r>
              <a:rPr lang="pt-BR" dirty="0"/>
              <a:t>Não estão disponíveis atas de assembleias e de reuniões de diretoria</a:t>
            </a:r>
          </a:p>
          <a:p>
            <a:pPr marL="514350" indent="-514350" fontAlgn="base">
              <a:buAutoNum type="arabicParenR"/>
            </a:pPr>
            <a:r>
              <a:rPr lang="pt-BR" dirty="0"/>
              <a:t>Poucas informações sobre aumento de capital e distribuição acionária</a:t>
            </a:r>
          </a:p>
          <a:p>
            <a:pPr marL="514350" indent="-514350" fontAlgn="base">
              <a:buAutoNum type="arabicParenR"/>
            </a:pPr>
            <a:r>
              <a:rPr lang="pt-BR" dirty="0"/>
              <a:t>Não constam os nomes dos sócios minoritários e dos debenturistas (sociedade anônima)</a:t>
            </a:r>
          </a:p>
          <a:p>
            <a:pPr marL="0" indent="0" fontAlgn="base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67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principais problemas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pt-BR" dirty="0"/>
              <a:t>A consolidação de um modelo de gestão empresarial na política urbana em BH pode significar, por exemplo:</a:t>
            </a:r>
          </a:p>
          <a:p>
            <a:pPr marL="0" indent="0" fontAlgn="base">
              <a:buNone/>
            </a:pPr>
            <a:r>
              <a:rPr lang="pt-BR" dirty="0"/>
              <a:t> </a:t>
            </a:r>
            <a:r>
              <a:rPr lang="pt-BR" b="1" dirty="0"/>
              <a:t>1. </a:t>
            </a:r>
            <a:r>
              <a:rPr lang="pt-BR" dirty="0"/>
              <a:t>redução da experiência da democracia na construção da cidade, já que políticas públicas serão decididas e gestadas por um grupo de acionistas e diretores que a população não elegeu e desconhece;</a:t>
            </a:r>
          </a:p>
          <a:p>
            <a:pPr marL="0" indent="0" fontAlgn="base">
              <a:buNone/>
            </a:pPr>
            <a:r>
              <a:rPr lang="pt-BR" b="1" dirty="0"/>
              <a:t>2. </a:t>
            </a:r>
            <a:r>
              <a:rPr lang="pt-BR" dirty="0"/>
              <a:t>transferência de patrimônio público para os cofres dessa empresa que, mesmo sendo de capital misto, possui dinâmica baseada na rentabilidade de suas práticas econômicas;</a:t>
            </a:r>
          </a:p>
          <a:p>
            <a:pPr marL="0" indent="0" fontAlgn="base">
              <a:buNone/>
            </a:pPr>
            <a:r>
              <a:rPr lang="pt-BR" b="1" dirty="0"/>
              <a:t>3. </a:t>
            </a:r>
            <a:r>
              <a:rPr lang="pt-BR" dirty="0"/>
              <a:t>a redução de receita do município por meio das estratégias de  formação de capital da empresa;</a:t>
            </a:r>
          </a:p>
          <a:p>
            <a:pPr marL="0" indent="0" fontAlgn="base">
              <a:buNone/>
            </a:pPr>
            <a:r>
              <a:rPr lang="pt-BR" b="1" dirty="0"/>
              <a:t>4. </a:t>
            </a:r>
            <a:r>
              <a:rPr lang="pt-BR" dirty="0"/>
              <a:t>assunção dos riscos do negócio pelo poder público e dos ganhos pela iniciativa privada (capitalismo sem riscos?).  </a:t>
            </a:r>
          </a:p>
          <a:p>
            <a:pPr marL="0" indent="0" fontAlgn="base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684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o sistema da dívida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Utilização do endividamento como mecanismo de subtração de recursos e não financiamento dos estados</a:t>
            </a:r>
          </a:p>
          <a:p>
            <a:pPr algn="ctr"/>
            <a:r>
              <a:rPr lang="pt-BR" sz="3200" dirty="0"/>
              <a:t>Se reproduz internacionalmente e internamente</a:t>
            </a:r>
          </a:p>
          <a:p>
            <a:pPr algn="ctr"/>
            <a:r>
              <a:rPr lang="pt-BR" sz="3200" dirty="0"/>
              <a:t>Maior beneficiária: setor financeiro e grandes corporações</a:t>
            </a:r>
          </a:p>
        </p:txBody>
      </p:sp>
    </p:spTree>
    <p:extLst>
      <p:ext uri="{BB962C8B-B14F-4D97-AF65-F5344CB8AC3E}">
        <p14:creationId xmlns:p14="http://schemas.microsoft.com/office/powerpoint/2010/main" val="4156877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614"/>
            <a:ext cx="12192000" cy="50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65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997"/>
            <a:ext cx="12192000" cy="45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64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071562"/>
            <a:ext cx="112585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financerização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das políticas públicas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Pela gestão da política urbana vai gerar renda aos investidores privados e anônimos</a:t>
            </a:r>
          </a:p>
          <a:p>
            <a:endParaRPr lang="pt-BR" dirty="0"/>
          </a:p>
          <a:p>
            <a:r>
              <a:rPr lang="pt-BR" dirty="0"/>
              <a:t>Capturado pela lógica de rentabilidade do capital financeiro</a:t>
            </a:r>
          </a:p>
          <a:p>
            <a:endParaRPr lang="pt-BR" dirty="0"/>
          </a:p>
          <a:p>
            <a:r>
              <a:rPr lang="pt-BR" dirty="0"/>
              <a:t>Refém da volatilidade do capital financeiro (criar atratividade)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015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sua natureza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2288" t="18063" r="11832" b="9680"/>
          <a:stretch/>
        </p:blipFill>
        <p:spPr>
          <a:xfrm>
            <a:off x="2888005" y="1825625"/>
            <a:ext cx="6415989" cy="46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7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sua natureza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pt-BR" dirty="0"/>
              <a:t>A </a:t>
            </a:r>
            <a:r>
              <a:rPr lang="pt-BR" b="1" dirty="0"/>
              <a:t>PBH Ativos S/A</a:t>
            </a:r>
            <a:r>
              <a:rPr lang="pt-BR" dirty="0"/>
              <a:t> é uma empresa privada, uma sociedade anônima de capital fechado, criada pela </a:t>
            </a:r>
            <a:r>
              <a:rPr lang="pt-BR" b="1" dirty="0"/>
              <a:t>Prefeitura de Belo Horizonte</a:t>
            </a:r>
            <a:r>
              <a:rPr lang="pt-BR" dirty="0"/>
              <a:t> por meio da </a:t>
            </a:r>
            <a:r>
              <a:rPr lang="pt-BR" b="1" dirty="0">
                <a:hlinkClick r:id="rId3"/>
              </a:rPr>
              <a:t>Lei 10.003</a:t>
            </a:r>
            <a:r>
              <a:rPr lang="pt-BR" dirty="0"/>
              <a:t> (alterações dadas pela </a:t>
            </a:r>
            <a:r>
              <a:rPr lang="pt-BR" b="1" dirty="0">
                <a:hlinkClick r:id="rId4"/>
              </a:rPr>
              <a:t>Lei n° 10.699</a:t>
            </a:r>
            <a:r>
              <a:rPr lang="pt-BR" dirty="0"/>
              <a:t>) de 25 de novembro de 2010 e do </a:t>
            </a:r>
            <a:r>
              <a:rPr lang="pt-BR" b="1" dirty="0">
                <a:hlinkClick r:id="rId5"/>
              </a:rPr>
              <a:t>Decreto 14.444</a:t>
            </a:r>
            <a:r>
              <a:rPr lang="pt-BR" dirty="0"/>
              <a:t> de 09 de junho 2011,  que instituiu o estatuto da </a:t>
            </a:r>
            <a:r>
              <a:rPr lang="pt-BR" b="1" dirty="0"/>
              <a:t>PBH Ativos S/A</a:t>
            </a:r>
            <a:r>
              <a:rPr lang="pt-BR" dirty="0"/>
              <a:t>.</a:t>
            </a:r>
          </a:p>
          <a:p>
            <a:pPr fontAlgn="base"/>
            <a:r>
              <a:rPr lang="pt-BR" dirty="0"/>
              <a:t>A empresa, conforme descrito em sua </a:t>
            </a:r>
            <a:r>
              <a:rPr lang="pt-BR" dirty="0">
                <a:hlinkClick r:id="rId6"/>
              </a:rPr>
              <a:t>página de internet</a:t>
            </a:r>
            <a:r>
              <a:rPr lang="pt-BR" dirty="0"/>
              <a:t>,  tem por missão auxiliar a Prefeitura Municipal de Belo Horizonte na articulação e operacionalização de políticas públicas voltadas para o desenvolvimento econômico e social do Município, por meio da </a:t>
            </a:r>
            <a:r>
              <a:rPr lang="pt-BR" b="1" dirty="0"/>
              <a:t>gestão de obras de infraestrutura</a:t>
            </a:r>
            <a:r>
              <a:rPr lang="pt-BR" dirty="0"/>
              <a:t>, </a:t>
            </a:r>
            <a:r>
              <a:rPr lang="pt-BR" b="1" dirty="0"/>
              <a:t>parcerias público-privadas</a:t>
            </a:r>
            <a:r>
              <a:rPr lang="pt-BR" dirty="0"/>
              <a:t>, </a:t>
            </a:r>
            <a:r>
              <a:rPr lang="pt-BR" b="1" dirty="0"/>
              <a:t>captação de recursos financeiros</a:t>
            </a:r>
            <a:r>
              <a:rPr lang="pt-BR" dirty="0"/>
              <a:t>, </a:t>
            </a:r>
            <a:r>
              <a:rPr lang="pt-BR" b="1" dirty="0"/>
              <a:t>administração patrimonial</a:t>
            </a:r>
            <a:r>
              <a:rPr lang="pt-BR" dirty="0"/>
              <a:t> e </a:t>
            </a:r>
            <a:r>
              <a:rPr lang="pt-BR" b="1" dirty="0"/>
              <a:t>gestão de ativos e de imóveis</a:t>
            </a:r>
            <a:r>
              <a:rPr lang="pt-BR" dirty="0"/>
              <a:t>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562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sua natureza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58166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PT" sz="1600" dirty="0">
                <a:solidFill>
                  <a:srgbClr val="000000"/>
                </a:solidFill>
              </a:rPr>
              <a:t>A sociedade terá como objeto social, </a:t>
            </a:r>
            <a:r>
              <a:rPr lang="pt-PT" sz="1600" dirty="0">
                <a:solidFill>
                  <a:srgbClr val="FF0000"/>
                </a:solidFill>
              </a:rPr>
              <a:t>nas quais, sempre que possível, venha a ter ganho econômico </a:t>
            </a:r>
            <a:r>
              <a:rPr lang="pt-PT" sz="1600" dirty="0">
                <a:solidFill>
                  <a:srgbClr val="000000"/>
                </a:solidFill>
              </a:rPr>
              <a:t>:</a:t>
            </a:r>
            <a:endParaRPr lang="pt-BR" sz="16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sz="1600" dirty="0">
                <a:solidFill>
                  <a:srgbClr val="FF0000"/>
                </a:solidFill>
              </a:rPr>
              <a:t>I - titular, administrar e explorar economicamente ativos municipais;</a:t>
            </a:r>
            <a:endParaRPr lang="pt-BR" sz="16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sz="1600" dirty="0">
                <a:solidFill>
                  <a:srgbClr val="FF0000"/>
                </a:solidFill>
              </a:rPr>
              <a:t>II - auxiliar o Tesouro municipal na captação de recursos financeiros, podendo, para tanto, colocar no mercado obrigações de emissão própria, receber, adquirir, alienar e dar em garantia os ativos, créditos, títulos e valores mobiliários da sociedade;</a:t>
            </a:r>
            <a:endParaRPr lang="pt-BR" sz="16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sz="1600" dirty="0">
                <a:solidFill>
                  <a:srgbClr val="FF0000"/>
                </a:solidFill>
              </a:rPr>
              <a:t>III - estruturar e implementar operações que visem à obtenção de recursos junto ao mercado de capitais;</a:t>
            </a:r>
            <a:endParaRPr lang="pt-BR" sz="16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sz="1600" dirty="0">
                <a:solidFill>
                  <a:srgbClr val="000000"/>
                </a:solidFill>
              </a:rPr>
              <a:t>IV - auxiliar o Município na realização de investimentos em infraestrutura e nos serviços públicos municipais em geral;</a:t>
            </a:r>
            <a:endParaRPr lang="pt-BR" sz="16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1600" dirty="0">
                <a:solidFill>
                  <a:srgbClr val="000000"/>
                </a:solidFill>
              </a:rPr>
              <a:t>V - auxiliar o Município na atividade de conservação e manutenção de seus bens; </a:t>
            </a:r>
            <a:endParaRPr lang="pt-BR" sz="16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1600" dirty="0">
                <a:solidFill>
                  <a:srgbClr val="FF0000"/>
                </a:solidFill>
              </a:rPr>
              <a:t>VI - auxiliar o Município em projetos de concessão ou de parceria público-privada, podendo, para tanto, dar garantias ou assumir obrigações;</a:t>
            </a:r>
            <a:endParaRPr lang="pt-BR" sz="16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1600" dirty="0">
                <a:solidFill>
                  <a:srgbClr val="000000"/>
                </a:solidFill>
              </a:rPr>
              <a:t>VII - licitar e/ou realizar obras mediante celebração de convênio ou contrato com os órgãos ou as entidades da Administração Direta ou Indireta do Município, salvo no caso de as obras serem destinadas à valorização dos seus próprios ativos; </a:t>
            </a:r>
            <a:endParaRPr lang="pt-BR" sz="16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1600" dirty="0">
                <a:solidFill>
                  <a:srgbClr val="FF0000"/>
                </a:solidFill>
              </a:rPr>
              <a:t>VIII - auxiliar, gerenciar ou realizar obras licitadas por outros órgãos ou entidades da Administração Direta e Indireta do Município;</a:t>
            </a:r>
            <a:endParaRPr lang="pt-BR" sz="16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1600" dirty="0">
                <a:solidFill>
                  <a:srgbClr val="FF0000"/>
                </a:solidFill>
              </a:rPr>
              <a:t>IX - custear obras licitadas por outros órgãos ou entidades da Administração Direta e Indireta do Município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tomada de decisão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Determinado pela Lei 10.003/2010:</a:t>
            </a:r>
          </a:p>
        </p:txBody>
      </p:sp>
      <p:pic>
        <p:nvPicPr>
          <p:cNvPr id="1026" name="Picture 2" descr="http://www.pbhativos.com.br/sites/pbhativos.com.br/files/documentos/organograma_ii_-_aprovado_ca_29.09.1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5"/>
          <a:stretch/>
        </p:blipFill>
        <p:spPr bwMode="auto">
          <a:xfrm>
            <a:off x="2445534" y="2862588"/>
            <a:ext cx="6734787" cy="29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4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603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pt-BR" dirty="0" err="1">
                <a:solidFill>
                  <a:schemeClr val="bg1"/>
                </a:solidFill>
                <a:latin typeface="indisciplinar" panose="020B0704020202030204" pitchFamily="34" charset="0"/>
              </a:rPr>
              <a:t>pbh</a:t>
            </a:r>
            <a:r>
              <a:rPr lang="pt-BR" dirty="0">
                <a:solidFill>
                  <a:schemeClr val="bg1"/>
                </a:solidFill>
                <a:latin typeface="indisciplinar" panose="020B0704020202030204" pitchFamily="34" charset="0"/>
              </a:rPr>
              <a:t> ativos s.a. – tomada de decisão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Determinado pela Lei 10.003/2010:</a:t>
            </a:r>
          </a:p>
        </p:txBody>
      </p:sp>
      <p:pic>
        <p:nvPicPr>
          <p:cNvPr id="5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264" y="2411974"/>
            <a:ext cx="770485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750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1141</Words>
  <Application>Microsoft Macintosh PowerPoint</Application>
  <PresentationFormat>Widescreen</PresentationFormat>
  <Paragraphs>182</Paragraphs>
  <Slides>32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indisciplinar</vt:lpstr>
      <vt:lpstr>Tahoma</vt:lpstr>
      <vt:lpstr>Times New Roman</vt:lpstr>
      <vt:lpstr>Tema do Office</vt:lpstr>
      <vt:lpstr>Apresentação do PowerPoint</vt:lpstr>
      <vt:lpstr>Apresentação do PowerPoint</vt:lpstr>
      <vt:lpstr>o sistema da dívida</vt:lpstr>
      <vt:lpstr>financerização das políticas públicas</vt:lpstr>
      <vt:lpstr>pbh ativos s.a. – sua natureza</vt:lpstr>
      <vt:lpstr>pbh ativos s.a. – sua natureza</vt:lpstr>
      <vt:lpstr>pbh ativos s.a. – sua natureza</vt:lpstr>
      <vt:lpstr>pbh ativos s.a. – tomada de decisão</vt:lpstr>
      <vt:lpstr>pbh ativos s.a. – tomada de decisão</vt:lpstr>
      <vt:lpstr>pbh ativos s.a. – tomada de decisão</vt:lpstr>
      <vt:lpstr>Apresentação do PowerPoint</vt:lpstr>
      <vt:lpstr>Apresentação do PowerPoint</vt:lpstr>
      <vt:lpstr>pbh ativos s.a. – e o orçamento público</vt:lpstr>
      <vt:lpstr>Apresentação do PowerPoint</vt:lpstr>
      <vt:lpstr>pbh ativos s.a. – e o orçamento público</vt:lpstr>
      <vt:lpstr>Apresentação do PowerPoint</vt:lpstr>
      <vt:lpstr>Apresentação do PowerPoint</vt:lpstr>
      <vt:lpstr>Apresentação do PowerPoint</vt:lpstr>
      <vt:lpstr>pbh ativos s.a. – para que?</vt:lpstr>
      <vt:lpstr>pbh ativos s.a. – para que?</vt:lpstr>
      <vt:lpstr>pbh ativos s.a. – para que?</vt:lpstr>
      <vt:lpstr>pbh ativos s.a. – para que?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pbh ativos s.a. – principais problemas</vt:lpstr>
      <vt:lpstr>pbh ativos s.a. – principais problemas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</dc:creator>
  <cp:lastModifiedBy>Lucca Mezzacappa</cp:lastModifiedBy>
  <cp:revision>15</cp:revision>
  <dcterms:created xsi:type="dcterms:W3CDTF">2017-04-20T16:36:38Z</dcterms:created>
  <dcterms:modified xsi:type="dcterms:W3CDTF">2017-06-20T19:05:16Z</dcterms:modified>
</cp:coreProperties>
</file>